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312" r:id="rId4"/>
    <p:sldId id="258" r:id="rId5"/>
    <p:sldId id="259" r:id="rId6"/>
    <p:sldId id="260" r:id="rId7"/>
    <p:sldId id="262" r:id="rId8"/>
    <p:sldId id="263" r:id="rId9"/>
    <p:sldId id="261" r:id="rId10"/>
    <p:sldId id="264" r:id="rId11"/>
    <p:sldId id="265" r:id="rId12"/>
    <p:sldId id="266" r:id="rId13"/>
    <p:sldId id="267" r:id="rId14"/>
    <p:sldId id="268" r:id="rId15"/>
    <p:sldId id="269" r:id="rId16"/>
    <p:sldId id="270" r:id="rId17"/>
    <p:sldId id="271" r:id="rId18"/>
    <p:sldId id="272" r:id="rId19"/>
    <p:sldId id="273" r:id="rId20"/>
    <p:sldId id="309" r:id="rId21"/>
    <p:sldId id="274" r:id="rId22"/>
    <p:sldId id="275" r:id="rId23"/>
    <p:sldId id="276" r:id="rId24"/>
    <p:sldId id="277" r:id="rId25"/>
    <p:sldId id="278" r:id="rId26"/>
    <p:sldId id="311" r:id="rId27"/>
    <p:sldId id="313" r:id="rId28"/>
    <p:sldId id="279" r:id="rId29"/>
    <p:sldId id="280" r:id="rId30"/>
    <p:sldId id="281" r:id="rId31"/>
    <p:sldId id="314" r:id="rId32"/>
    <p:sldId id="282" r:id="rId33"/>
    <p:sldId id="283" r:id="rId34"/>
    <p:sldId id="284" r:id="rId35"/>
    <p:sldId id="285" r:id="rId36"/>
    <p:sldId id="286" r:id="rId37"/>
    <p:sldId id="287" r:id="rId38"/>
    <p:sldId id="288" r:id="rId39"/>
    <p:sldId id="289" r:id="rId40"/>
    <p:sldId id="307" r:id="rId41"/>
    <p:sldId id="290" r:id="rId42"/>
    <p:sldId id="291" r:id="rId43"/>
    <p:sldId id="292" r:id="rId44"/>
    <p:sldId id="293" r:id="rId45"/>
    <p:sldId id="294" r:id="rId46"/>
    <p:sldId id="295" r:id="rId47"/>
    <p:sldId id="296" r:id="rId48"/>
    <p:sldId id="297" r:id="rId49"/>
    <p:sldId id="315" r:id="rId50"/>
    <p:sldId id="298" r:id="rId51"/>
    <p:sldId id="299" r:id="rId52"/>
    <p:sldId id="300" r:id="rId53"/>
    <p:sldId id="301" r:id="rId54"/>
    <p:sldId id="302" r:id="rId55"/>
    <p:sldId id="303" r:id="rId56"/>
    <p:sldId id="304" r:id="rId57"/>
    <p:sldId id="308" r:id="rId58"/>
    <p:sldId id="305" r:id="rId59"/>
    <p:sldId id="306"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BB5627-FA6F-4F54-BAF1-AD013845F4E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698275D-0267-49F5-958A-F9179A4D5E32}">
      <dgm:prSet/>
      <dgm:spPr/>
      <dgm:t>
        <a:bodyPr/>
        <a:lstStyle/>
        <a:p>
          <a:pPr>
            <a:defRPr cap="all"/>
          </a:pPr>
          <a:r>
            <a:rPr lang="en-US" dirty="0"/>
            <a:t>1 – Working with the Expert</a:t>
          </a:r>
        </a:p>
      </dgm:t>
    </dgm:pt>
    <dgm:pt modelId="{E801587A-DC2C-47E2-881D-26CF86511001}" type="parTrans" cxnId="{227096D6-DBF0-4134-A9C1-5A496ECA377B}">
      <dgm:prSet/>
      <dgm:spPr/>
      <dgm:t>
        <a:bodyPr/>
        <a:lstStyle/>
        <a:p>
          <a:endParaRPr lang="en-US"/>
        </a:p>
      </dgm:t>
    </dgm:pt>
    <dgm:pt modelId="{F408DB8C-D9B2-4641-A8C5-E0D91CC2A495}" type="sibTrans" cxnId="{227096D6-DBF0-4134-A9C1-5A496ECA377B}">
      <dgm:prSet/>
      <dgm:spPr/>
      <dgm:t>
        <a:bodyPr/>
        <a:lstStyle/>
        <a:p>
          <a:endParaRPr lang="en-US"/>
        </a:p>
      </dgm:t>
    </dgm:pt>
    <dgm:pt modelId="{5F3C4B1F-4CBF-4584-AD09-A86BB997F4B8}">
      <dgm:prSet/>
      <dgm:spPr/>
      <dgm:t>
        <a:bodyPr/>
        <a:lstStyle/>
        <a:p>
          <a:pPr>
            <a:defRPr cap="all"/>
          </a:pPr>
          <a:r>
            <a:rPr lang="en-US" dirty="0"/>
            <a:t>2 – Preparing for Trial</a:t>
          </a:r>
        </a:p>
      </dgm:t>
    </dgm:pt>
    <dgm:pt modelId="{7D532158-015F-425A-B922-9270578DFCF4}" type="parTrans" cxnId="{0371E575-4478-4EA9-8F18-049D7AB08016}">
      <dgm:prSet/>
      <dgm:spPr/>
      <dgm:t>
        <a:bodyPr/>
        <a:lstStyle/>
        <a:p>
          <a:endParaRPr lang="en-US"/>
        </a:p>
      </dgm:t>
    </dgm:pt>
    <dgm:pt modelId="{2F6CFBC3-3D26-4FA9-BCCA-54CDA404F75C}" type="sibTrans" cxnId="{0371E575-4478-4EA9-8F18-049D7AB08016}">
      <dgm:prSet/>
      <dgm:spPr/>
      <dgm:t>
        <a:bodyPr/>
        <a:lstStyle/>
        <a:p>
          <a:endParaRPr lang="en-US"/>
        </a:p>
      </dgm:t>
    </dgm:pt>
    <dgm:pt modelId="{F159811E-ADCE-4F77-92FD-38DB1408EEE0}">
      <dgm:prSet/>
      <dgm:spPr/>
      <dgm:t>
        <a:bodyPr/>
        <a:lstStyle/>
        <a:p>
          <a:pPr>
            <a:defRPr cap="all"/>
          </a:pPr>
          <a:r>
            <a:rPr lang="en-US" dirty="0"/>
            <a:t>3 – Tips for Use of Different Experts</a:t>
          </a:r>
        </a:p>
      </dgm:t>
    </dgm:pt>
    <dgm:pt modelId="{9E4B87D1-CCED-487F-9799-43FC1FD903B2}" type="parTrans" cxnId="{ECF3635E-8FDE-409D-AC9B-1907B1E321A8}">
      <dgm:prSet/>
      <dgm:spPr/>
      <dgm:t>
        <a:bodyPr/>
        <a:lstStyle/>
        <a:p>
          <a:endParaRPr lang="en-US"/>
        </a:p>
      </dgm:t>
    </dgm:pt>
    <dgm:pt modelId="{EFC8A11D-1017-4449-90BD-26396109CCA4}" type="sibTrans" cxnId="{ECF3635E-8FDE-409D-AC9B-1907B1E321A8}">
      <dgm:prSet/>
      <dgm:spPr/>
      <dgm:t>
        <a:bodyPr/>
        <a:lstStyle/>
        <a:p>
          <a:endParaRPr lang="en-US"/>
        </a:p>
      </dgm:t>
    </dgm:pt>
    <dgm:pt modelId="{9BECE4BF-39F7-46BE-9023-6759DBD45022}" type="pres">
      <dgm:prSet presAssocID="{8FBB5627-FA6F-4F54-BAF1-AD013845F4E6}" presName="root" presStyleCnt="0">
        <dgm:presLayoutVars>
          <dgm:dir/>
          <dgm:resizeHandles val="exact"/>
        </dgm:presLayoutVars>
      </dgm:prSet>
      <dgm:spPr/>
    </dgm:pt>
    <dgm:pt modelId="{0DABF36E-C449-4F8C-BBAC-6813F31830B2}" type="pres">
      <dgm:prSet presAssocID="{2698275D-0267-49F5-958A-F9179A4D5E32}" presName="compNode" presStyleCnt="0"/>
      <dgm:spPr/>
    </dgm:pt>
    <dgm:pt modelId="{CF13FE62-315E-4A2E-AD0D-E0DA4C5F98DE}" type="pres">
      <dgm:prSet presAssocID="{2698275D-0267-49F5-958A-F9179A4D5E32}" presName="iconBgRect" presStyleLbl="bgShp" presStyleIdx="0" presStyleCnt="3"/>
      <dgm:spPr/>
    </dgm:pt>
    <dgm:pt modelId="{53B7A26A-3F27-4AF9-B401-EF7A99580A7C}" type="pres">
      <dgm:prSet presAssocID="{2698275D-0267-49F5-958A-F9179A4D5E3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D7658EFB-537F-4AB0-B8BD-F419764145A6}" type="pres">
      <dgm:prSet presAssocID="{2698275D-0267-49F5-958A-F9179A4D5E32}" presName="spaceRect" presStyleCnt="0"/>
      <dgm:spPr/>
    </dgm:pt>
    <dgm:pt modelId="{4E5F9604-186B-4154-B0BC-55ACD5C52349}" type="pres">
      <dgm:prSet presAssocID="{2698275D-0267-49F5-958A-F9179A4D5E32}" presName="textRect" presStyleLbl="revTx" presStyleIdx="0" presStyleCnt="3">
        <dgm:presLayoutVars>
          <dgm:chMax val="1"/>
          <dgm:chPref val="1"/>
        </dgm:presLayoutVars>
      </dgm:prSet>
      <dgm:spPr/>
    </dgm:pt>
    <dgm:pt modelId="{896DF7A5-D944-41D5-87DE-07CFBA9A0D23}" type="pres">
      <dgm:prSet presAssocID="{F408DB8C-D9B2-4641-A8C5-E0D91CC2A495}" presName="sibTrans" presStyleCnt="0"/>
      <dgm:spPr/>
    </dgm:pt>
    <dgm:pt modelId="{732BF3EF-2B63-4A55-9D27-342B17BB6516}" type="pres">
      <dgm:prSet presAssocID="{5F3C4B1F-4CBF-4584-AD09-A86BB997F4B8}" presName="compNode" presStyleCnt="0"/>
      <dgm:spPr/>
    </dgm:pt>
    <dgm:pt modelId="{F6FD073D-D6EE-4984-85BE-65AD06606204}" type="pres">
      <dgm:prSet presAssocID="{5F3C4B1F-4CBF-4584-AD09-A86BB997F4B8}" presName="iconBgRect" presStyleLbl="bgShp" presStyleIdx="1" presStyleCnt="3"/>
      <dgm:spPr/>
    </dgm:pt>
    <dgm:pt modelId="{CE28B52E-19E9-46F6-981B-DBAE6247CBD9}" type="pres">
      <dgm:prSet presAssocID="{5F3C4B1F-4CBF-4584-AD09-A86BB997F4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494E24EB-5325-4B59-B485-B563DF920573}" type="pres">
      <dgm:prSet presAssocID="{5F3C4B1F-4CBF-4584-AD09-A86BB997F4B8}" presName="spaceRect" presStyleCnt="0"/>
      <dgm:spPr/>
    </dgm:pt>
    <dgm:pt modelId="{EE924B3A-DA76-4711-872A-5C0B15E12DCC}" type="pres">
      <dgm:prSet presAssocID="{5F3C4B1F-4CBF-4584-AD09-A86BB997F4B8}" presName="textRect" presStyleLbl="revTx" presStyleIdx="1" presStyleCnt="3">
        <dgm:presLayoutVars>
          <dgm:chMax val="1"/>
          <dgm:chPref val="1"/>
        </dgm:presLayoutVars>
      </dgm:prSet>
      <dgm:spPr/>
    </dgm:pt>
    <dgm:pt modelId="{0E26023D-5D6B-4D2F-A5B5-9CCA03934572}" type="pres">
      <dgm:prSet presAssocID="{2F6CFBC3-3D26-4FA9-BCCA-54CDA404F75C}" presName="sibTrans" presStyleCnt="0"/>
      <dgm:spPr/>
    </dgm:pt>
    <dgm:pt modelId="{8F9AA150-8BFC-4CBD-A6FA-6A6E4CF6A7DB}" type="pres">
      <dgm:prSet presAssocID="{F159811E-ADCE-4F77-92FD-38DB1408EEE0}" presName="compNode" presStyleCnt="0"/>
      <dgm:spPr/>
    </dgm:pt>
    <dgm:pt modelId="{405D89C8-04E3-4125-A7D4-153361A29874}" type="pres">
      <dgm:prSet presAssocID="{F159811E-ADCE-4F77-92FD-38DB1408EEE0}" presName="iconBgRect" presStyleLbl="bgShp" presStyleIdx="2" presStyleCnt="3"/>
      <dgm:spPr/>
    </dgm:pt>
    <dgm:pt modelId="{44CFD7D1-C8D2-449E-B38D-B63F9C2CCF60}" type="pres">
      <dgm:prSet presAssocID="{F159811E-ADCE-4F77-92FD-38DB1408EEE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a:ext>
      </dgm:extLst>
    </dgm:pt>
    <dgm:pt modelId="{84A1CA71-BE65-4CA2-BC08-16D8781B61D7}" type="pres">
      <dgm:prSet presAssocID="{F159811E-ADCE-4F77-92FD-38DB1408EEE0}" presName="spaceRect" presStyleCnt="0"/>
      <dgm:spPr/>
    </dgm:pt>
    <dgm:pt modelId="{14030945-D963-493A-94E0-7E18C9997926}" type="pres">
      <dgm:prSet presAssocID="{F159811E-ADCE-4F77-92FD-38DB1408EEE0}" presName="textRect" presStyleLbl="revTx" presStyleIdx="2" presStyleCnt="3">
        <dgm:presLayoutVars>
          <dgm:chMax val="1"/>
          <dgm:chPref val="1"/>
        </dgm:presLayoutVars>
      </dgm:prSet>
      <dgm:spPr/>
    </dgm:pt>
  </dgm:ptLst>
  <dgm:cxnLst>
    <dgm:cxn modelId="{87796B07-3350-4E4D-A3D7-4BB50A7264EF}" type="presOf" srcId="{8FBB5627-FA6F-4F54-BAF1-AD013845F4E6}" destId="{9BECE4BF-39F7-46BE-9023-6759DBD45022}" srcOrd="0" destOrd="0" presId="urn:microsoft.com/office/officeart/2018/5/layout/IconCircleLabelList"/>
    <dgm:cxn modelId="{0C289C31-8465-419F-A510-B8C5D8BE78D5}" type="presOf" srcId="{5F3C4B1F-4CBF-4584-AD09-A86BB997F4B8}" destId="{EE924B3A-DA76-4711-872A-5C0B15E12DCC}" srcOrd="0" destOrd="0" presId="urn:microsoft.com/office/officeart/2018/5/layout/IconCircleLabelList"/>
    <dgm:cxn modelId="{7FB8E137-BB24-4A7E-836F-23FC68311139}" type="presOf" srcId="{F159811E-ADCE-4F77-92FD-38DB1408EEE0}" destId="{14030945-D963-493A-94E0-7E18C9997926}" srcOrd="0" destOrd="0" presId="urn:microsoft.com/office/officeart/2018/5/layout/IconCircleLabelList"/>
    <dgm:cxn modelId="{ECF3635E-8FDE-409D-AC9B-1907B1E321A8}" srcId="{8FBB5627-FA6F-4F54-BAF1-AD013845F4E6}" destId="{F159811E-ADCE-4F77-92FD-38DB1408EEE0}" srcOrd="2" destOrd="0" parTransId="{9E4B87D1-CCED-487F-9799-43FC1FD903B2}" sibTransId="{EFC8A11D-1017-4449-90BD-26396109CCA4}"/>
    <dgm:cxn modelId="{0371E575-4478-4EA9-8F18-049D7AB08016}" srcId="{8FBB5627-FA6F-4F54-BAF1-AD013845F4E6}" destId="{5F3C4B1F-4CBF-4584-AD09-A86BB997F4B8}" srcOrd="1" destOrd="0" parTransId="{7D532158-015F-425A-B922-9270578DFCF4}" sibTransId="{2F6CFBC3-3D26-4FA9-BCCA-54CDA404F75C}"/>
    <dgm:cxn modelId="{B280D9CA-AD80-49F6-AA08-9F5110EEA752}" type="presOf" srcId="{2698275D-0267-49F5-958A-F9179A4D5E32}" destId="{4E5F9604-186B-4154-B0BC-55ACD5C52349}" srcOrd="0" destOrd="0" presId="urn:microsoft.com/office/officeart/2018/5/layout/IconCircleLabelList"/>
    <dgm:cxn modelId="{227096D6-DBF0-4134-A9C1-5A496ECA377B}" srcId="{8FBB5627-FA6F-4F54-BAF1-AD013845F4E6}" destId="{2698275D-0267-49F5-958A-F9179A4D5E32}" srcOrd="0" destOrd="0" parTransId="{E801587A-DC2C-47E2-881D-26CF86511001}" sibTransId="{F408DB8C-D9B2-4641-A8C5-E0D91CC2A495}"/>
    <dgm:cxn modelId="{BAFDAA81-047E-48F3-B71F-C6C42F7368F3}" type="presParOf" srcId="{9BECE4BF-39F7-46BE-9023-6759DBD45022}" destId="{0DABF36E-C449-4F8C-BBAC-6813F31830B2}" srcOrd="0" destOrd="0" presId="urn:microsoft.com/office/officeart/2018/5/layout/IconCircleLabelList"/>
    <dgm:cxn modelId="{3CA8C339-B11D-44F3-890E-A1F4E3D17D4F}" type="presParOf" srcId="{0DABF36E-C449-4F8C-BBAC-6813F31830B2}" destId="{CF13FE62-315E-4A2E-AD0D-E0DA4C5F98DE}" srcOrd="0" destOrd="0" presId="urn:microsoft.com/office/officeart/2018/5/layout/IconCircleLabelList"/>
    <dgm:cxn modelId="{71F07E9F-E5FA-4125-894C-2F9ED13B17EB}" type="presParOf" srcId="{0DABF36E-C449-4F8C-BBAC-6813F31830B2}" destId="{53B7A26A-3F27-4AF9-B401-EF7A99580A7C}" srcOrd="1" destOrd="0" presId="urn:microsoft.com/office/officeart/2018/5/layout/IconCircleLabelList"/>
    <dgm:cxn modelId="{C74AC6F0-E4AC-459E-AE3E-BAA8111DBA20}" type="presParOf" srcId="{0DABF36E-C449-4F8C-BBAC-6813F31830B2}" destId="{D7658EFB-537F-4AB0-B8BD-F419764145A6}" srcOrd="2" destOrd="0" presId="urn:microsoft.com/office/officeart/2018/5/layout/IconCircleLabelList"/>
    <dgm:cxn modelId="{7F9B0AF0-1F0A-4264-892D-24081CAA1B7A}" type="presParOf" srcId="{0DABF36E-C449-4F8C-BBAC-6813F31830B2}" destId="{4E5F9604-186B-4154-B0BC-55ACD5C52349}" srcOrd="3" destOrd="0" presId="urn:microsoft.com/office/officeart/2018/5/layout/IconCircleLabelList"/>
    <dgm:cxn modelId="{5EC95074-FE8E-4786-BF24-EF5BAD111683}" type="presParOf" srcId="{9BECE4BF-39F7-46BE-9023-6759DBD45022}" destId="{896DF7A5-D944-41D5-87DE-07CFBA9A0D23}" srcOrd="1" destOrd="0" presId="urn:microsoft.com/office/officeart/2018/5/layout/IconCircleLabelList"/>
    <dgm:cxn modelId="{4696228F-3AD4-4658-BE91-4E29AD96CA6A}" type="presParOf" srcId="{9BECE4BF-39F7-46BE-9023-6759DBD45022}" destId="{732BF3EF-2B63-4A55-9D27-342B17BB6516}" srcOrd="2" destOrd="0" presId="urn:microsoft.com/office/officeart/2018/5/layout/IconCircleLabelList"/>
    <dgm:cxn modelId="{F364AB28-70DE-49F8-B87E-A53F7D942798}" type="presParOf" srcId="{732BF3EF-2B63-4A55-9D27-342B17BB6516}" destId="{F6FD073D-D6EE-4984-85BE-65AD06606204}" srcOrd="0" destOrd="0" presId="urn:microsoft.com/office/officeart/2018/5/layout/IconCircleLabelList"/>
    <dgm:cxn modelId="{98C37763-7429-4513-AC09-22963213F143}" type="presParOf" srcId="{732BF3EF-2B63-4A55-9D27-342B17BB6516}" destId="{CE28B52E-19E9-46F6-981B-DBAE6247CBD9}" srcOrd="1" destOrd="0" presId="urn:microsoft.com/office/officeart/2018/5/layout/IconCircleLabelList"/>
    <dgm:cxn modelId="{B626C5AE-BC7B-4CCF-9786-457FE8BA0F26}" type="presParOf" srcId="{732BF3EF-2B63-4A55-9D27-342B17BB6516}" destId="{494E24EB-5325-4B59-B485-B563DF920573}" srcOrd="2" destOrd="0" presId="urn:microsoft.com/office/officeart/2018/5/layout/IconCircleLabelList"/>
    <dgm:cxn modelId="{3B4D8BCA-98CD-4710-858C-6714B6F62B3D}" type="presParOf" srcId="{732BF3EF-2B63-4A55-9D27-342B17BB6516}" destId="{EE924B3A-DA76-4711-872A-5C0B15E12DCC}" srcOrd="3" destOrd="0" presId="urn:microsoft.com/office/officeart/2018/5/layout/IconCircleLabelList"/>
    <dgm:cxn modelId="{D7B37661-8421-48E5-A908-F9A632F97F2A}" type="presParOf" srcId="{9BECE4BF-39F7-46BE-9023-6759DBD45022}" destId="{0E26023D-5D6B-4D2F-A5B5-9CCA03934572}" srcOrd="3" destOrd="0" presId="urn:microsoft.com/office/officeart/2018/5/layout/IconCircleLabelList"/>
    <dgm:cxn modelId="{E0F6807F-929E-4698-BA97-5D98AA2D931B}" type="presParOf" srcId="{9BECE4BF-39F7-46BE-9023-6759DBD45022}" destId="{8F9AA150-8BFC-4CBD-A6FA-6A6E4CF6A7DB}" srcOrd="4" destOrd="0" presId="urn:microsoft.com/office/officeart/2018/5/layout/IconCircleLabelList"/>
    <dgm:cxn modelId="{FF80E6A0-D005-41F2-A278-8DDBB2ED3732}" type="presParOf" srcId="{8F9AA150-8BFC-4CBD-A6FA-6A6E4CF6A7DB}" destId="{405D89C8-04E3-4125-A7D4-153361A29874}" srcOrd="0" destOrd="0" presId="urn:microsoft.com/office/officeart/2018/5/layout/IconCircleLabelList"/>
    <dgm:cxn modelId="{D404C1A3-1ABC-45EC-A597-D68511BB1BB7}" type="presParOf" srcId="{8F9AA150-8BFC-4CBD-A6FA-6A6E4CF6A7DB}" destId="{44CFD7D1-C8D2-449E-B38D-B63F9C2CCF60}" srcOrd="1" destOrd="0" presId="urn:microsoft.com/office/officeart/2018/5/layout/IconCircleLabelList"/>
    <dgm:cxn modelId="{21C74890-E98E-49DA-8704-B73BC3ABF210}" type="presParOf" srcId="{8F9AA150-8BFC-4CBD-A6FA-6A6E4CF6A7DB}" destId="{84A1CA71-BE65-4CA2-BC08-16D8781B61D7}" srcOrd="2" destOrd="0" presId="urn:microsoft.com/office/officeart/2018/5/layout/IconCircleLabelList"/>
    <dgm:cxn modelId="{85BCD4DA-09AC-4806-B934-425853DB0C75}" type="presParOf" srcId="{8F9AA150-8BFC-4CBD-A6FA-6A6E4CF6A7DB}" destId="{14030945-D963-493A-94E0-7E18C9997926}"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3FE62-315E-4A2E-AD0D-E0DA4C5F98DE}">
      <dsp:nvSpPr>
        <dsp:cNvPr id="0" name=""/>
        <dsp:cNvSpPr/>
      </dsp:nvSpPr>
      <dsp:spPr>
        <a:xfrm>
          <a:off x="681337" y="374184"/>
          <a:ext cx="1852875" cy="185287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B7A26A-3F27-4AF9-B401-EF7A99580A7C}">
      <dsp:nvSpPr>
        <dsp:cNvPr id="0" name=""/>
        <dsp:cNvSpPr/>
      </dsp:nvSpPr>
      <dsp:spPr>
        <a:xfrm>
          <a:off x="1076212" y="769059"/>
          <a:ext cx="1063125" cy="1063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E5F9604-186B-4154-B0BC-55ACD5C52349}">
      <dsp:nvSpPr>
        <dsp:cNvPr id="0" name=""/>
        <dsp:cNvSpPr/>
      </dsp:nvSpPr>
      <dsp:spPr>
        <a:xfrm>
          <a:off x="89024" y="2804184"/>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kern="1200" dirty="0"/>
            <a:t>1 – Working with the Expert</a:t>
          </a:r>
        </a:p>
      </dsp:txBody>
      <dsp:txXfrm>
        <a:off x="89024" y="2804184"/>
        <a:ext cx="3037500" cy="720000"/>
      </dsp:txXfrm>
    </dsp:sp>
    <dsp:sp modelId="{F6FD073D-D6EE-4984-85BE-65AD06606204}">
      <dsp:nvSpPr>
        <dsp:cNvPr id="0" name=""/>
        <dsp:cNvSpPr/>
      </dsp:nvSpPr>
      <dsp:spPr>
        <a:xfrm>
          <a:off x="4250400" y="374184"/>
          <a:ext cx="1852875" cy="18528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28B52E-19E9-46F6-981B-DBAE6247CBD9}">
      <dsp:nvSpPr>
        <dsp:cNvPr id="0" name=""/>
        <dsp:cNvSpPr/>
      </dsp:nvSpPr>
      <dsp:spPr>
        <a:xfrm>
          <a:off x="4645275" y="769059"/>
          <a:ext cx="1063125" cy="1063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E924B3A-DA76-4711-872A-5C0B15E12DCC}">
      <dsp:nvSpPr>
        <dsp:cNvPr id="0" name=""/>
        <dsp:cNvSpPr/>
      </dsp:nvSpPr>
      <dsp:spPr>
        <a:xfrm>
          <a:off x="3658087" y="2804184"/>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kern="1200" dirty="0"/>
            <a:t>2 – Preparing for Trial</a:t>
          </a:r>
        </a:p>
      </dsp:txBody>
      <dsp:txXfrm>
        <a:off x="3658087" y="2804184"/>
        <a:ext cx="3037500" cy="720000"/>
      </dsp:txXfrm>
    </dsp:sp>
    <dsp:sp modelId="{405D89C8-04E3-4125-A7D4-153361A29874}">
      <dsp:nvSpPr>
        <dsp:cNvPr id="0" name=""/>
        <dsp:cNvSpPr/>
      </dsp:nvSpPr>
      <dsp:spPr>
        <a:xfrm>
          <a:off x="7819462" y="374184"/>
          <a:ext cx="1852875" cy="185287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CFD7D1-C8D2-449E-B38D-B63F9C2CCF60}">
      <dsp:nvSpPr>
        <dsp:cNvPr id="0" name=""/>
        <dsp:cNvSpPr/>
      </dsp:nvSpPr>
      <dsp:spPr>
        <a:xfrm>
          <a:off x="8214337" y="769059"/>
          <a:ext cx="1063125" cy="1063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4030945-D963-493A-94E0-7E18C9997926}">
      <dsp:nvSpPr>
        <dsp:cNvPr id="0" name=""/>
        <dsp:cNvSpPr/>
      </dsp:nvSpPr>
      <dsp:spPr>
        <a:xfrm>
          <a:off x="7227150" y="2804184"/>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kern="1200" dirty="0"/>
            <a:t>3 – Tips for Use of Different Experts</a:t>
          </a:r>
        </a:p>
      </dsp:txBody>
      <dsp:txXfrm>
        <a:off x="7227150" y="2804184"/>
        <a:ext cx="30375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825A2B-D93E-4367-9119-378010E58D5C}" type="datetimeFigureOut">
              <a:rPr lang="en-US" smtClean="0"/>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F5B04E-50B5-48F7-9D08-857F3157BE3A}" type="slidenum">
              <a:rPr lang="en-US" smtClean="0"/>
              <a:t>‹#›</a:t>
            </a:fld>
            <a:endParaRPr lang="en-US" dirty="0"/>
          </a:p>
        </p:txBody>
      </p:sp>
    </p:spTree>
    <p:extLst>
      <p:ext uri="{BB962C8B-B14F-4D97-AF65-F5344CB8AC3E}">
        <p14:creationId xmlns:p14="http://schemas.microsoft.com/office/powerpoint/2010/main" val="695324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825A2B-D93E-4367-9119-378010E58D5C}" type="datetimeFigureOut">
              <a:rPr lang="en-US" smtClean="0"/>
              <a:t>10/2/2025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F5B04E-50B5-48F7-9D08-857F3157BE3A}" type="slidenum">
              <a:rPr lang="en-US" smtClean="0"/>
              <a:t>‹#›</a:t>
            </a:fld>
            <a:endParaRPr lang="en-US" dirty="0"/>
          </a:p>
        </p:txBody>
      </p:sp>
    </p:spTree>
    <p:extLst>
      <p:ext uri="{BB962C8B-B14F-4D97-AF65-F5344CB8AC3E}">
        <p14:creationId xmlns:p14="http://schemas.microsoft.com/office/powerpoint/2010/main" val="1476158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825A2B-D93E-4367-9119-378010E58D5C}" type="datetimeFigureOut">
              <a:rPr lang="en-US" smtClean="0"/>
              <a:t>10/2/2025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F5B04E-50B5-48F7-9D08-857F3157BE3A}" type="slidenum">
              <a:rPr lang="en-US" smtClean="0"/>
              <a:t>‹#›</a:t>
            </a:fld>
            <a:endParaRPr lang="en-US" dirty="0"/>
          </a:p>
        </p:txBody>
      </p:sp>
    </p:spTree>
    <p:extLst>
      <p:ext uri="{BB962C8B-B14F-4D97-AF65-F5344CB8AC3E}">
        <p14:creationId xmlns:p14="http://schemas.microsoft.com/office/powerpoint/2010/main" val="2776465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825A2B-D93E-4367-9119-378010E58D5C}" type="datetimeFigureOut">
              <a:rPr lang="en-US" smtClean="0"/>
              <a:t>10/2/2025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F5B04E-50B5-48F7-9D08-857F3157BE3A}" type="slidenum">
              <a:rPr lang="en-US" smtClean="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49969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825A2B-D93E-4367-9119-378010E58D5C}" type="datetimeFigureOut">
              <a:rPr lang="en-US" smtClean="0"/>
              <a:t>10/2/2025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F5B04E-50B5-48F7-9D08-857F3157BE3A}" type="slidenum">
              <a:rPr lang="en-US" smtClean="0"/>
              <a:t>‹#›</a:t>
            </a:fld>
            <a:endParaRPr lang="en-US" dirty="0"/>
          </a:p>
        </p:txBody>
      </p:sp>
    </p:spTree>
    <p:extLst>
      <p:ext uri="{BB962C8B-B14F-4D97-AF65-F5344CB8AC3E}">
        <p14:creationId xmlns:p14="http://schemas.microsoft.com/office/powerpoint/2010/main" val="2283734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5825A2B-D93E-4367-9119-378010E58D5C}" type="datetimeFigureOut">
              <a:rPr lang="en-US" smtClean="0"/>
              <a:t>10/2/2025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F5B04E-50B5-48F7-9D08-857F3157BE3A}" type="slidenum">
              <a:rPr lang="en-US" smtClean="0"/>
              <a:t>‹#›</a:t>
            </a:fld>
            <a:endParaRPr lang="en-US" dirty="0"/>
          </a:p>
        </p:txBody>
      </p:sp>
    </p:spTree>
    <p:extLst>
      <p:ext uri="{BB962C8B-B14F-4D97-AF65-F5344CB8AC3E}">
        <p14:creationId xmlns:p14="http://schemas.microsoft.com/office/powerpoint/2010/main" val="14926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5825A2B-D93E-4367-9119-378010E58D5C}" type="datetimeFigureOut">
              <a:rPr lang="en-US" smtClean="0"/>
              <a:t>10/2/2025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F5B04E-50B5-48F7-9D08-857F3157BE3A}" type="slidenum">
              <a:rPr lang="en-US" smtClean="0"/>
              <a:t>‹#›</a:t>
            </a:fld>
            <a:endParaRPr lang="en-US" dirty="0"/>
          </a:p>
        </p:txBody>
      </p:sp>
    </p:spTree>
    <p:extLst>
      <p:ext uri="{BB962C8B-B14F-4D97-AF65-F5344CB8AC3E}">
        <p14:creationId xmlns:p14="http://schemas.microsoft.com/office/powerpoint/2010/main" val="1393271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825A2B-D93E-4367-9119-378010E58D5C}" type="datetimeFigureOut">
              <a:rPr lang="en-US" smtClean="0"/>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F5B04E-50B5-48F7-9D08-857F3157BE3A}" type="slidenum">
              <a:rPr lang="en-US" smtClean="0"/>
              <a:t>‹#›</a:t>
            </a:fld>
            <a:endParaRPr lang="en-US" dirty="0"/>
          </a:p>
        </p:txBody>
      </p:sp>
    </p:spTree>
    <p:extLst>
      <p:ext uri="{BB962C8B-B14F-4D97-AF65-F5344CB8AC3E}">
        <p14:creationId xmlns:p14="http://schemas.microsoft.com/office/powerpoint/2010/main" val="903119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825A2B-D93E-4367-9119-378010E58D5C}" type="datetimeFigureOut">
              <a:rPr lang="en-US" smtClean="0"/>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F5B04E-50B5-48F7-9D08-857F3157BE3A}" type="slidenum">
              <a:rPr lang="en-US" smtClean="0"/>
              <a:t>‹#›</a:t>
            </a:fld>
            <a:endParaRPr lang="en-US" dirty="0"/>
          </a:p>
        </p:txBody>
      </p:sp>
    </p:spTree>
    <p:extLst>
      <p:ext uri="{BB962C8B-B14F-4D97-AF65-F5344CB8AC3E}">
        <p14:creationId xmlns:p14="http://schemas.microsoft.com/office/powerpoint/2010/main" val="2393237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825A2B-D93E-4367-9119-378010E58D5C}" type="datetimeFigureOut">
              <a:rPr lang="en-US" smtClean="0"/>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F5B04E-50B5-48F7-9D08-857F3157BE3A}" type="slidenum">
              <a:rPr lang="en-US" smtClean="0"/>
              <a:t>‹#›</a:t>
            </a:fld>
            <a:endParaRPr lang="en-US" dirty="0"/>
          </a:p>
        </p:txBody>
      </p:sp>
    </p:spTree>
    <p:extLst>
      <p:ext uri="{BB962C8B-B14F-4D97-AF65-F5344CB8AC3E}">
        <p14:creationId xmlns:p14="http://schemas.microsoft.com/office/powerpoint/2010/main" val="276788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825A2B-D93E-4367-9119-378010E58D5C}" type="datetimeFigureOut">
              <a:rPr lang="en-US" smtClean="0"/>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F5B04E-50B5-48F7-9D08-857F3157BE3A}" type="slidenum">
              <a:rPr lang="en-US" smtClean="0"/>
              <a:t>‹#›</a:t>
            </a:fld>
            <a:endParaRPr lang="en-US" dirty="0"/>
          </a:p>
        </p:txBody>
      </p:sp>
    </p:spTree>
    <p:extLst>
      <p:ext uri="{BB962C8B-B14F-4D97-AF65-F5344CB8AC3E}">
        <p14:creationId xmlns:p14="http://schemas.microsoft.com/office/powerpoint/2010/main" val="1164167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825A2B-D93E-4367-9119-378010E58D5C}" type="datetimeFigureOut">
              <a:rPr lang="en-US" smtClean="0"/>
              <a:t>10/2/2025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F5B04E-50B5-48F7-9D08-857F3157BE3A}" type="slidenum">
              <a:rPr lang="en-US" smtClean="0"/>
              <a:t>‹#›</a:t>
            </a:fld>
            <a:endParaRPr lang="en-US" dirty="0"/>
          </a:p>
        </p:txBody>
      </p:sp>
    </p:spTree>
    <p:extLst>
      <p:ext uri="{BB962C8B-B14F-4D97-AF65-F5344CB8AC3E}">
        <p14:creationId xmlns:p14="http://schemas.microsoft.com/office/powerpoint/2010/main" val="61831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825A2B-D93E-4367-9119-378010E58D5C}" type="datetimeFigureOut">
              <a:rPr lang="en-US" smtClean="0"/>
              <a:t>10/2/2025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F5B04E-50B5-48F7-9D08-857F3157BE3A}" type="slidenum">
              <a:rPr lang="en-US" smtClean="0"/>
              <a:t>‹#›</a:t>
            </a:fld>
            <a:endParaRPr lang="en-US" dirty="0"/>
          </a:p>
        </p:txBody>
      </p:sp>
    </p:spTree>
    <p:extLst>
      <p:ext uri="{BB962C8B-B14F-4D97-AF65-F5344CB8AC3E}">
        <p14:creationId xmlns:p14="http://schemas.microsoft.com/office/powerpoint/2010/main" val="343321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825A2B-D93E-4367-9119-378010E58D5C}" type="datetimeFigureOut">
              <a:rPr lang="en-US" smtClean="0"/>
              <a:t>10/2/2025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F5B04E-50B5-48F7-9D08-857F3157BE3A}" type="slidenum">
              <a:rPr lang="en-US" smtClean="0"/>
              <a:t>‹#›</a:t>
            </a:fld>
            <a:endParaRPr lang="en-US" dirty="0"/>
          </a:p>
        </p:txBody>
      </p:sp>
    </p:spTree>
    <p:extLst>
      <p:ext uri="{BB962C8B-B14F-4D97-AF65-F5344CB8AC3E}">
        <p14:creationId xmlns:p14="http://schemas.microsoft.com/office/powerpoint/2010/main" val="1645016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25A2B-D93E-4367-9119-378010E58D5C}" type="datetimeFigureOut">
              <a:rPr lang="en-US" smtClean="0"/>
              <a:t>10/2/2025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F5B04E-50B5-48F7-9D08-857F3157BE3A}" type="slidenum">
              <a:rPr lang="en-US" smtClean="0"/>
              <a:t>‹#›</a:t>
            </a:fld>
            <a:endParaRPr lang="en-US" dirty="0"/>
          </a:p>
        </p:txBody>
      </p:sp>
    </p:spTree>
    <p:extLst>
      <p:ext uri="{BB962C8B-B14F-4D97-AF65-F5344CB8AC3E}">
        <p14:creationId xmlns:p14="http://schemas.microsoft.com/office/powerpoint/2010/main" val="3565025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825A2B-D93E-4367-9119-378010E58D5C}" type="datetimeFigureOut">
              <a:rPr lang="en-US" smtClean="0"/>
              <a:t>10/2/2025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F5B04E-50B5-48F7-9D08-857F3157BE3A}" type="slidenum">
              <a:rPr lang="en-US" smtClean="0"/>
              <a:t>‹#›</a:t>
            </a:fld>
            <a:endParaRPr lang="en-US" dirty="0"/>
          </a:p>
        </p:txBody>
      </p:sp>
    </p:spTree>
    <p:extLst>
      <p:ext uri="{BB962C8B-B14F-4D97-AF65-F5344CB8AC3E}">
        <p14:creationId xmlns:p14="http://schemas.microsoft.com/office/powerpoint/2010/main" val="3381649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825A2B-D93E-4367-9119-378010E58D5C}" type="datetimeFigureOut">
              <a:rPr lang="en-US" smtClean="0"/>
              <a:t>10/2/2025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F5B04E-50B5-48F7-9D08-857F3157BE3A}" type="slidenum">
              <a:rPr lang="en-US" smtClean="0"/>
              <a:t>‹#›</a:t>
            </a:fld>
            <a:endParaRPr lang="en-US" dirty="0"/>
          </a:p>
        </p:txBody>
      </p:sp>
    </p:spTree>
    <p:extLst>
      <p:ext uri="{BB962C8B-B14F-4D97-AF65-F5344CB8AC3E}">
        <p14:creationId xmlns:p14="http://schemas.microsoft.com/office/powerpoint/2010/main" val="2845207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5825A2B-D93E-4367-9119-378010E58D5C}" type="datetimeFigureOut">
              <a:rPr lang="en-US" smtClean="0"/>
              <a:t>10/2/2025</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5B04E-50B5-48F7-9D08-857F3157BE3A}" type="slidenum">
              <a:rPr lang="en-US" smtClean="0"/>
              <a:t>‹#›</a:t>
            </a:fld>
            <a:endParaRPr lang="en-US" dirty="0"/>
          </a:p>
        </p:txBody>
      </p:sp>
    </p:spTree>
    <p:extLst>
      <p:ext uri="{BB962C8B-B14F-4D97-AF65-F5344CB8AC3E}">
        <p14:creationId xmlns:p14="http://schemas.microsoft.com/office/powerpoint/2010/main" val="736165553"/>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BF7FC-C84C-C762-66DF-8B3D8885F792}"/>
              </a:ext>
            </a:extLst>
          </p:cNvPr>
          <p:cNvSpPr>
            <a:spLocks noGrp="1"/>
          </p:cNvSpPr>
          <p:nvPr>
            <p:ph type="ctrTitle"/>
          </p:nvPr>
        </p:nvSpPr>
        <p:spPr>
          <a:xfrm>
            <a:off x="1158948" y="894697"/>
            <a:ext cx="5441285" cy="2364964"/>
          </a:xfrm>
        </p:spPr>
        <p:txBody>
          <a:bodyPr vert="horz" lIns="91440" tIns="45720" rIns="91440" bIns="45720" rtlCol="0">
            <a:normAutofit/>
          </a:bodyPr>
          <a:lstStyle/>
          <a:p>
            <a:pPr>
              <a:lnSpc>
                <a:spcPct val="90000"/>
              </a:lnSpc>
            </a:pPr>
            <a:r>
              <a:rPr lang="en-US" sz="3000" dirty="0"/>
              <a:t>Use of Experts:</a:t>
            </a:r>
            <a:br>
              <a:rPr lang="en-US" sz="3000" dirty="0"/>
            </a:br>
            <a:r>
              <a:rPr lang="en-US" sz="3000" dirty="0"/>
              <a:t>A View From Both Sides of the Bench</a:t>
            </a:r>
          </a:p>
        </p:txBody>
      </p:sp>
      <p:sp>
        <p:nvSpPr>
          <p:cNvPr id="3" name="Subtitle 2">
            <a:extLst>
              <a:ext uri="{FF2B5EF4-FFF2-40B4-BE49-F238E27FC236}">
                <a16:creationId xmlns:a16="http://schemas.microsoft.com/office/drawing/2014/main" id="{BEBE8972-7E97-EDB2-D287-62A7AE8989D2}"/>
              </a:ext>
            </a:extLst>
          </p:cNvPr>
          <p:cNvSpPr>
            <a:spLocks noGrp="1"/>
          </p:cNvSpPr>
          <p:nvPr>
            <p:ph type="subTitle" idx="1"/>
          </p:nvPr>
        </p:nvSpPr>
        <p:spPr>
          <a:xfrm>
            <a:off x="1158948" y="3598339"/>
            <a:ext cx="5441286" cy="1675335"/>
          </a:xfrm>
        </p:spPr>
        <p:txBody>
          <a:bodyPr vert="horz" lIns="91440" tIns="45720" rIns="91440" bIns="45720" rtlCol="0">
            <a:normAutofit fontScale="92500" lnSpcReduction="20000"/>
          </a:bodyPr>
          <a:lstStyle/>
          <a:p>
            <a:pPr>
              <a:lnSpc>
                <a:spcPct val="90000"/>
              </a:lnSpc>
            </a:pPr>
            <a:r>
              <a:rPr lang="en-US" dirty="0"/>
              <a:t>Judge Elizabeth Gill, Franklin County Court of Common Pleas, Domestic Relations and Juvenile Branch</a:t>
            </a:r>
          </a:p>
          <a:p>
            <a:pPr>
              <a:lnSpc>
                <a:spcPct val="90000"/>
              </a:lnSpc>
            </a:pPr>
            <a:r>
              <a:rPr lang="en-US" dirty="0"/>
              <a:t>and</a:t>
            </a:r>
          </a:p>
          <a:p>
            <a:pPr>
              <a:lnSpc>
                <a:spcPct val="90000"/>
              </a:lnSpc>
            </a:pPr>
            <a:r>
              <a:rPr lang="en-US" dirty="0"/>
              <a:t>Julia L. Leveridge, Esq., Kemp, Schaeffer &amp; Rowe Co., L.P.A.</a:t>
            </a:r>
          </a:p>
          <a:p>
            <a:pPr>
              <a:lnSpc>
                <a:spcPct val="90000"/>
              </a:lnSpc>
            </a:pPr>
            <a:endParaRPr lang="en-US" dirty="0"/>
          </a:p>
        </p:txBody>
      </p:sp>
      <p:pic>
        <p:nvPicPr>
          <p:cNvPr id="16" name="Picture 15">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pic>
        <p:nvPicPr>
          <p:cNvPr id="12" name="Picture 11" descr="Overlapping lines linked with a bar">
            <a:extLst>
              <a:ext uri="{FF2B5EF4-FFF2-40B4-BE49-F238E27FC236}">
                <a16:creationId xmlns:a16="http://schemas.microsoft.com/office/drawing/2014/main" id="{1BB7E48B-10C2-B2D8-25BA-9F859181BDA3}"/>
              </a:ext>
            </a:extLst>
          </p:cNvPr>
          <p:cNvPicPr>
            <a:picLocks noChangeAspect="1"/>
          </p:cNvPicPr>
          <p:nvPr/>
        </p:nvPicPr>
        <p:blipFill>
          <a:blip r:embed="rId4"/>
          <a:srcRect l="25053" r="30450" b="-1"/>
          <a:stretch/>
        </p:blipFill>
        <p:spPr>
          <a:xfrm>
            <a:off x="7620351" y="10"/>
            <a:ext cx="4571649" cy="6857990"/>
          </a:xfrm>
          <a:prstGeom prst="rect">
            <a:avLst/>
          </a:prstGeom>
        </p:spPr>
      </p:pic>
    </p:spTree>
    <p:extLst>
      <p:ext uri="{BB962C8B-B14F-4D97-AF65-F5344CB8AC3E}">
        <p14:creationId xmlns:p14="http://schemas.microsoft.com/office/powerpoint/2010/main" val="220644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196F-EC52-F566-F107-0B40984C4A40}"/>
              </a:ext>
            </a:extLst>
          </p:cNvPr>
          <p:cNvSpPr>
            <a:spLocks noGrp="1"/>
          </p:cNvSpPr>
          <p:nvPr>
            <p:ph type="title"/>
          </p:nvPr>
        </p:nvSpPr>
        <p:spPr/>
        <p:txBody>
          <a:bodyPr/>
          <a:lstStyle/>
          <a:p>
            <a:r>
              <a:rPr lang="en-US" dirty="0"/>
              <a:t>1 – Working with the Expert</a:t>
            </a:r>
          </a:p>
        </p:txBody>
      </p:sp>
      <p:sp>
        <p:nvSpPr>
          <p:cNvPr id="3" name="Content Placeholder 2">
            <a:extLst>
              <a:ext uri="{FF2B5EF4-FFF2-40B4-BE49-F238E27FC236}">
                <a16:creationId xmlns:a16="http://schemas.microsoft.com/office/drawing/2014/main" id="{17CF2022-F35A-959D-16FC-311A9F93EA9E}"/>
              </a:ext>
            </a:extLst>
          </p:cNvPr>
          <p:cNvSpPr>
            <a:spLocks noGrp="1"/>
          </p:cNvSpPr>
          <p:nvPr>
            <p:ph idx="1"/>
          </p:nvPr>
        </p:nvSpPr>
        <p:spPr>
          <a:xfrm>
            <a:off x="1228120" y="1580050"/>
            <a:ext cx="10353762" cy="4058751"/>
          </a:xfrm>
        </p:spPr>
        <p:txBody>
          <a:bodyPr>
            <a:normAutofit/>
          </a:bodyPr>
          <a:lstStyle/>
          <a:p>
            <a:pPr marL="36900" indent="0">
              <a:buNone/>
            </a:pPr>
            <a:r>
              <a:rPr lang="en-US" dirty="0"/>
              <a:t>g.	</a:t>
            </a:r>
            <a:r>
              <a:rPr lang="en-US" sz="2800" dirty="0"/>
              <a:t>Assessing the Expert’s Bias</a:t>
            </a:r>
          </a:p>
          <a:p>
            <a:pPr marL="414000" lvl="1" indent="0">
              <a:buNone/>
            </a:pPr>
            <a:r>
              <a:rPr lang="en-US" sz="2800" dirty="0"/>
              <a:t>i.	Valuations for different purposes – Divorce, Estate, Shareholder Disputes = Fair Market Value</a:t>
            </a:r>
          </a:p>
          <a:p>
            <a:pPr marL="414000" lvl="1" indent="0">
              <a:buNone/>
            </a:pPr>
            <a:r>
              <a:rPr lang="en-US" sz="2800" dirty="0"/>
              <a:t>ii.	Nor impartial and objective analysis:</a:t>
            </a:r>
          </a:p>
          <a:p>
            <a:pPr marL="720000" lvl="2" indent="0">
              <a:buNone/>
            </a:pPr>
            <a:r>
              <a:rPr lang="en-US" sz="2800" dirty="0"/>
              <a:t>•	Routinely testify for retaining attorney or firm in the past?</a:t>
            </a:r>
          </a:p>
          <a:p>
            <a:pPr marL="414000" lvl="1" indent="0">
              <a:buNone/>
            </a:pPr>
            <a:r>
              <a:rPr lang="en-US" sz="2800" dirty="0"/>
              <a:t>iii.	 Any relationships with the party or industry?</a:t>
            </a:r>
          </a:p>
          <a:p>
            <a:pPr marL="720000" lvl="2" indent="0">
              <a:buNone/>
            </a:pPr>
            <a:r>
              <a:rPr lang="en-US" sz="2800" dirty="0"/>
              <a:t>•	How is the expert perceived in the industry?</a:t>
            </a:r>
          </a:p>
        </p:txBody>
      </p:sp>
    </p:spTree>
    <p:extLst>
      <p:ext uri="{BB962C8B-B14F-4D97-AF65-F5344CB8AC3E}">
        <p14:creationId xmlns:p14="http://schemas.microsoft.com/office/powerpoint/2010/main" val="1592731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196F-EC52-F566-F107-0B40984C4A40}"/>
              </a:ext>
            </a:extLst>
          </p:cNvPr>
          <p:cNvSpPr>
            <a:spLocks noGrp="1"/>
          </p:cNvSpPr>
          <p:nvPr>
            <p:ph type="title"/>
          </p:nvPr>
        </p:nvSpPr>
        <p:spPr/>
        <p:txBody>
          <a:bodyPr/>
          <a:lstStyle/>
          <a:p>
            <a:r>
              <a:rPr lang="en-US" dirty="0"/>
              <a:t>1 – Working with the Expert</a:t>
            </a:r>
          </a:p>
        </p:txBody>
      </p:sp>
      <p:sp>
        <p:nvSpPr>
          <p:cNvPr id="3" name="Content Placeholder 2">
            <a:extLst>
              <a:ext uri="{FF2B5EF4-FFF2-40B4-BE49-F238E27FC236}">
                <a16:creationId xmlns:a16="http://schemas.microsoft.com/office/drawing/2014/main" id="{17CF2022-F35A-959D-16FC-311A9F93EA9E}"/>
              </a:ext>
            </a:extLst>
          </p:cNvPr>
          <p:cNvSpPr>
            <a:spLocks noGrp="1"/>
          </p:cNvSpPr>
          <p:nvPr>
            <p:ph idx="1"/>
          </p:nvPr>
        </p:nvSpPr>
        <p:spPr/>
        <p:txBody>
          <a:bodyPr/>
          <a:lstStyle/>
          <a:p>
            <a:pPr marL="36900" indent="0">
              <a:buNone/>
            </a:pPr>
            <a:r>
              <a:rPr lang="en-US" sz="2400" dirty="0"/>
              <a:t>h.</a:t>
            </a:r>
            <a:r>
              <a:rPr lang="en-US" sz="2800" dirty="0"/>
              <a:t>	Assessing the Expert – Other:</a:t>
            </a:r>
          </a:p>
          <a:p>
            <a:pPr marL="414000" lvl="1" indent="0">
              <a:buNone/>
            </a:pPr>
            <a:r>
              <a:rPr lang="en-US" sz="2800" dirty="0"/>
              <a:t>i.	Is the opinion based upon reliable information?</a:t>
            </a:r>
          </a:p>
          <a:p>
            <a:pPr marL="414000" lvl="1" indent="0">
              <a:buNone/>
            </a:pPr>
            <a:r>
              <a:rPr lang="en-US" sz="2800" dirty="0"/>
              <a:t>ii.	What facts or data has the expert relied upon?</a:t>
            </a:r>
          </a:p>
          <a:p>
            <a:pPr marL="414000" lvl="1" indent="0">
              <a:buNone/>
            </a:pPr>
            <a:r>
              <a:rPr lang="en-US" sz="2800" dirty="0"/>
              <a:t>iii.	Reliance upon publications or treatises.</a:t>
            </a:r>
          </a:p>
          <a:p>
            <a:pPr marL="414000" lvl="1" indent="0">
              <a:buNone/>
            </a:pPr>
            <a:r>
              <a:rPr lang="en-US" sz="2800" dirty="0"/>
              <a:t>iv.	Drafts of opinion(s).</a:t>
            </a:r>
          </a:p>
          <a:p>
            <a:pPr marL="414000" lvl="1" indent="0">
              <a:buNone/>
            </a:pPr>
            <a:r>
              <a:rPr lang="en-US" sz="2800" dirty="0"/>
              <a:t>v.	Solicit endorsement of your expert report or parts thereof.</a:t>
            </a:r>
          </a:p>
          <a:p>
            <a:endParaRPr lang="en-US" dirty="0"/>
          </a:p>
        </p:txBody>
      </p:sp>
    </p:spTree>
    <p:extLst>
      <p:ext uri="{BB962C8B-B14F-4D97-AF65-F5344CB8AC3E}">
        <p14:creationId xmlns:p14="http://schemas.microsoft.com/office/powerpoint/2010/main" val="1547667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196F-EC52-F566-F107-0B40984C4A40}"/>
              </a:ext>
            </a:extLst>
          </p:cNvPr>
          <p:cNvSpPr>
            <a:spLocks noGrp="1"/>
          </p:cNvSpPr>
          <p:nvPr>
            <p:ph type="title"/>
          </p:nvPr>
        </p:nvSpPr>
        <p:spPr/>
        <p:txBody>
          <a:bodyPr/>
          <a:lstStyle/>
          <a:p>
            <a:r>
              <a:rPr lang="en-US" dirty="0"/>
              <a:t>1 – Working with the Expert</a:t>
            </a:r>
          </a:p>
        </p:txBody>
      </p:sp>
      <p:sp>
        <p:nvSpPr>
          <p:cNvPr id="3" name="Content Placeholder 2">
            <a:extLst>
              <a:ext uri="{FF2B5EF4-FFF2-40B4-BE49-F238E27FC236}">
                <a16:creationId xmlns:a16="http://schemas.microsoft.com/office/drawing/2014/main" id="{17CF2022-F35A-959D-16FC-311A9F93EA9E}"/>
              </a:ext>
            </a:extLst>
          </p:cNvPr>
          <p:cNvSpPr>
            <a:spLocks noGrp="1"/>
          </p:cNvSpPr>
          <p:nvPr>
            <p:ph idx="1"/>
          </p:nvPr>
        </p:nvSpPr>
        <p:spPr/>
        <p:txBody>
          <a:bodyPr>
            <a:normAutofit lnSpcReduction="10000"/>
          </a:bodyPr>
          <a:lstStyle/>
          <a:p>
            <a:pPr marL="36900" indent="0">
              <a:buNone/>
            </a:pPr>
            <a:r>
              <a:rPr lang="en-US" sz="2400" dirty="0"/>
              <a:t>i.</a:t>
            </a:r>
            <a:r>
              <a:rPr lang="en-US" sz="2800" dirty="0"/>
              <a:t>	 Assessing the Expert’s Qualifications:</a:t>
            </a:r>
          </a:p>
          <a:p>
            <a:pPr marL="414000" lvl="1" indent="0">
              <a:buNone/>
            </a:pPr>
            <a:r>
              <a:rPr lang="en-US" sz="2800" dirty="0"/>
              <a:t>i.	The expert will qualify based upon skills, knowledge, education, experience and training.</a:t>
            </a:r>
          </a:p>
          <a:p>
            <a:pPr marL="414000" lvl="1" indent="0">
              <a:buNone/>
            </a:pPr>
            <a:r>
              <a:rPr lang="en-US" sz="2800" dirty="0"/>
              <a:t>ii.	Other considerations:  </a:t>
            </a:r>
          </a:p>
          <a:p>
            <a:pPr marL="720000" lvl="2" indent="0">
              <a:buNone/>
            </a:pPr>
            <a:r>
              <a:rPr lang="en-US" sz="2800" dirty="0"/>
              <a:t>•	Can the theory or technique be tested?</a:t>
            </a:r>
          </a:p>
          <a:p>
            <a:pPr marL="720000" lvl="2" indent="0">
              <a:buNone/>
            </a:pPr>
            <a:r>
              <a:rPr lang="en-US" sz="2800" dirty="0"/>
              <a:t>•	Has the theory or technique been published or subject to peer review?</a:t>
            </a:r>
          </a:p>
          <a:p>
            <a:pPr marL="720000" lvl="2" indent="0">
              <a:buNone/>
            </a:pPr>
            <a:r>
              <a:rPr lang="en-US" sz="2800" dirty="0"/>
              <a:t>•	Is the theory generally accepted?</a:t>
            </a:r>
          </a:p>
          <a:p>
            <a:endParaRPr lang="en-US" dirty="0"/>
          </a:p>
        </p:txBody>
      </p:sp>
    </p:spTree>
    <p:extLst>
      <p:ext uri="{BB962C8B-B14F-4D97-AF65-F5344CB8AC3E}">
        <p14:creationId xmlns:p14="http://schemas.microsoft.com/office/powerpoint/2010/main" val="567255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196F-EC52-F566-F107-0B40984C4A40}"/>
              </a:ext>
            </a:extLst>
          </p:cNvPr>
          <p:cNvSpPr>
            <a:spLocks noGrp="1"/>
          </p:cNvSpPr>
          <p:nvPr>
            <p:ph type="title"/>
          </p:nvPr>
        </p:nvSpPr>
        <p:spPr/>
        <p:txBody>
          <a:bodyPr/>
          <a:lstStyle/>
          <a:p>
            <a:r>
              <a:rPr lang="en-US" dirty="0"/>
              <a:t>1 – Working with the Expert</a:t>
            </a:r>
          </a:p>
        </p:txBody>
      </p:sp>
      <p:sp>
        <p:nvSpPr>
          <p:cNvPr id="3" name="Content Placeholder 2">
            <a:extLst>
              <a:ext uri="{FF2B5EF4-FFF2-40B4-BE49-F238E27FC236}">
                <a16:creationId xmlns:a16="http://schemas.microsoft.com/office/drawing/2014/main" id="{17CF2022-F35A-959D-16FC-311A9F93EA9E}"/>
              </a:ext>
            </a:extLst>
          </p:cNvPr>
          <p:cNvSpPr>
            <a:spLocks noGrp="1"/>
          </p:cNvSpPr>
          <p:nvPr>
            <p:ph idx="1"/>
          </p:nvPr>
        </p:nvSpPr>
        <p:spPr/>
        <p:txBody>
          <a:bodyPr>
            <a:normAutofit/>
          </a:bodyPr>
          <a:lstStyle/>
          <a:p>
            <a:pPr marL="36900" indent="0">
              <a:buNone/>
            </a:pPr>
            <a:r>
              <a:rPr lang="en-US" sz="2400" dirty="0"/>
              <a:t>j.	Assessing the Expert’s Preparation – the expert should be prepared to describe the following:</a:t>
            </a:r>
          </a:p>
          <a:p>
            <a:pPr marL="414000" lvl="1" indent="0">
              <a:buNone/>
            </a:pPr>
            <a:r>
              <a:rPr lang="en-US" sz="2400" dirty="0"/>
              <a:t>i.	Who first contacted you?</a:t>
            </a:r>
          </a:p>
          <a:p>
            <a:pPr marL="414000" lvl="1" indent="0">
              <a:buNone/>
            </a:pPr>
            <a:r>
              <a:rPr lang="en-US" sz="2400" dirty="0"/>
              <a:t>ii.	When were you first contacted?</a:t>
            </a:r>
          </a:p>
          <a:p>
            <a:pPr marL="414000" lvl="1" indent="0">
              <a:buNone/>
            </a:pPr>
            <a:r>
              <a:rPr lang="en-US" sz="2400" dirty="0"/>
              <a:t>iii.	When were you retained?</a:t>
            </a:r>
          </a:p>
          <a:p>
            <a:pPr marL="414000" lvl="1" indent="0">
              <a:buNone/>
            </a:pPr>
            <a:r>
              <a:rPr lang="en-US" sz="2400" dirty="0"/>
              <a:t>iv.	Who assisted you with this engagement?</a:t>
            </a:r>
          </a:p>
          <a:p>
            <a:pPr marL="414000" lvl="1" indent="0">
              <a:buNone/>
            </a:pPr>
            <a:r>
              <a:rPr lang="en-US" sz="2400" dirty="0"/>
              <a:t>v.	What was any assistant’s role?</a:t>
            </a:r>
          </a:p>
          <a:p>
            <a:endParaRPr lang="en-US" sz="2400" dirty="0"/>
          </a:p>
        </p:txBody>
      </p:sp>
    </p:spTree>
    <p:extLst>
      <p:ext uri="{BB962C8B-B14F-4D97-AF65-F5344CB8AC3E}">
        <p14:creationId xmlns:p14="http://schemas.microsoft.com/office/powerpoint/2010/main" val="3858316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196F-EC52-F566-F107-0B40984C4A40}"/>
              </a:ext>
            </a:extLst>
          </p:cNvPr>
          <p:cNvSpPr>
            <a:spLocks noGrp="1"/>
          </p:cNvSpPr>
          <p:nvPr>
            <p:ph type="title"/>
          </p:nvPr>
        </p:nvSpPr>
        <p:spPr/>
        <p:txBody>
          <a:bodyPr/>
          <a:lstStyle/>
          <a:p>
            <a:r>
              <a:rPr lang="en-US" dirty="0"/>
              <a:t>1 – Working with the Expert</a:t>
            </a:r>
          </a:p>
        </p:txBody>
      </p:sp>
      <p:sp>
        <p:nvSpPr>
          <p:cNvPr id="3" name="Content Placeholder 2">
            <a:extLst>
              <a:ext uri="{FF2B5EF4-FFF2-40B4-BE49-F238E27FC236}">
                <a16:creationId xmlns:a16="http://schemas.microsoft.com/office/drawing/2014/main" id="{17CF2022-F35A-959D-16FC-311A9F93EA9E}"/>
              </a:ext>
            </a:extLst>
          </p:cNvPr>
          <p:cNvSpPr>
            <a:spLocks noGrp="1"/>
          </p:cNvSpPr>
          <p:nvPr>
            <p:ph idx="1"/>
          </p:nvPr>
        </p:nvSpPr>
        <p:spPr/>
        <p:txBody>
          <a:bodyPr>
            <a:normAutofit lnSpcReduction="10000"/>
          </a:bodyPr>
          <a:lstStyle/>
          <a:p>
            <a:pPr marL="36900" indent="0">
              <a:buNone/>
            </a:pPr>
            <a:r>
              <a:rPr lang="en-US" dirty="0"/>
              <a:t>k.	 Assessing the Expert at Deposition Prior to Trial – Sample Questions</a:t>
            </a:r>
          </a:p>
          <a:p>
            <a:pPr marL="414000" lvl="1" indent="0">
              <a:buNone/>
            </a:pPr>
            <a:r>
              <a:rPr lang="en-US" sz="2000" dirty="0"/>
              <a:t>i.	What assumptions did you make?</a:t>
            </a:r>
          </a:p>
          <a:p>
            <a:pPr marL="414000" lvl="1" indent="0">
              <a:buNone/>
            </a:pPr>
            <a:r>
              <a:rPr lang="en-US" sz="2000" dirty="0"/>
              <a:t>ii.	What is the factual basis for your opinion, and how do these facts lead to your conclusion?</a:t>
            </a:r>
          </a:p>
          <a:p>
            <a:pPr marL="414000" lvl="1" indent="0">
              <a:buNone/>
            </a:pPr>
            <a:r>
              <a:rPr lang="en-US" sz="2000" dirty="0"/>
              <a:t>iii.	What information have your relied on that was provided by counsel or your client?</a:t>
            </a:r>
          </a:p>
          <a:p>
            <a:pPr marL="414000" lvl="1" indent="0">
              <a:buNone/>
            </a:pPr>
            <a:r>
              <a:rPr lang="en-US" sz="2000" dirty="0"/>
              <a:t>iv.	What precise facts and data did you rely on?</a:t>
            </a:r>
          </a:p>
          <a:p>
            <a:pPr marL="414000" lvl="1" indent="0">
              <a:buNone/>
            </a:pPr>
            <a:r>
              <a:rPr lang="en-US" sz="2000" dirty="0"/>
              <a:t>v.	What concerns do you have regarding your conclusions?</a:t>
            </a:r>
          </a:p>
          <a:p>
            <a:pPr marL="414000" lvl="1" indent="0">
              <a:buNone/>
            </a:pPr>
            <a:r>
              <a:rPr lang="en-US" sz="2000" dirty="0"/>
              <a:t>vi.	Under what circumstances would you use a different methodology?</a:t>
            </a:r>
          </a:p>
          <a:p>
            <a:pPr marL="414000" lvl="1" indent="0">
              <a:buNone/>
            </a:pPr>
            <a:r>
              <a:rPr lang="en-US" sz="2000" dirty="0"/>
              <a:t>vii.	What alternative hypotheses could explain what you observed?</a:t>
            </a:r>
          </a:p>
          <a:p>
            <a:pPr marL="414000" lvl="1" indent="0">
              <a:buNone/>
            </a:pPr>
            <a:r>
              <a:rPr lang="en-US" sz="2000" dirty="0"/>
              <a:t>viii.	How much time did you spend on this engagement?  Why not more or less?</a:t>
            </a:r>
          </a:p>
          <a:p>
            <a:endParaRPr lang="en-US" dirty="0"/>
          </a:p>
        </p:txBody>
      </p:sp>
    </p:spTree>
    <p:extLst>
      <p:ext uri="{BB962C8B-B14F-4D97-AF65-F5344CB8AC3E}">
        <p14:creationId xmlns:p14="http://schemas.microsoft.com/office/powerpoint/2010/main" val="694372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196F-EC52-F566-F107-0B40984C4A40}"/>
              </a:ext>
            </a:extLst>
          </p:cNvPr>
          <p:cNvSpPr>
            <a:spLocks noGrp="1"/>
          </p:cNvSpPr>
          <p:nvPr>
            <p:ph type="title"/>
          </p:nvPr>
        </p:nvSpPr>
        <p:spPr/>
        <p:txBody>
          <a:bodyPr/>
          <a:lstStyle/>
          <a:p>
            <a:r>
              <a:rPr lang="en-US" dirty="0"/>
              <a:t>1 – Working with the Expert</a:t>
            </a:r>
          </a:p>
        </p:txBody>
      </p:sp>
      <p:sp>
        <p:nvSpPr>
          <p:cNvPr id="3" name="Content Placeholder 2">
            <a:extLst>
              <a:ext uri="{FF2B5EF4-FFF2-40B4-BE49-F238E27FC236}">
                <a16:creationId xmlns:a16="http://schemas.microsoft.com/office/drawing/2014/main" id="{17CF2022-F35A-959D-16FC-311A9F93EA9E}"/>
              </a:ext>
            </a:extLst>
          </p:cNvPr>
          <p:cNvSpPr>
            <a:spLocks noGrp="1"/>
          </p:cNvSpPr>
          <p:nvPr>
            <p:ph idx="1"/>
          </p:nvPr>
        </p:nvSpPr>
        <p:spPr/>
        <p:txBody>
          <a:bodyPr>
            <a:normAutofit lnSpcReduction="10000"/>
          </a:bodyPr>
          <a:lstStyle/>
          <a:p>
            <a:pPr marL="36900" indent="0">
              <a:buNone/>
            </a:pPr>
            <a:r>
              <a:rPr lang="en-US" dirty="0"/>
              <a:t>k.	 Assessing the Expert at Deposition Prior to Trial – Sample Questions</a:t>
            </a:r>
          </a:p>
          <a:p>
            <a:pPr marL="414000" lvl="1" indent="0">
              <a:buNone/>
            </a:pPr>
            <a:r>
              <a:rPr lang="en-US" sz="2000" dirty="0"/>
              <a:t>ix.	Did you personally do all of the work that led to your opinions?</a:t>
            </a:r>
          </a:p>
          <a:p>
            <a:pPr marL="414000" lvl="1" indent="0">
              <a:buNone/>
            </a:pPr>
            <a:r>
              <a:rPr lang="en-US" sz="2000" dirty="0"/>
              <a:t>x.	How much time did you spend on this report as opposing to others in your office?</a:t>
            </a:r>
          </a:p>
          <a:p>
            <a:pPr marL="414000" lvl="1" indent="0">
              <a:buNone/>
            </a:pPr>
            <a:r>
              <a:rPr lang="en-US" sz="2000" dirty="0"/>
              <a:t>xi.	What other work would you have liked to have performed?</a:t>
            </a:r>
          </a:p>
          <a:p>
            <a:pPr marL="414000" lvl="1" indent="0">
              <a:buNone/>
            </a:pPr>
            <a:r>
              <a:rPr lang="en-US" sz="2000" dirty="0"/>
              <a:t>xii.	What things, if any, do you agree with in the other expert’s report?</a:t>
            </a:r>
          </a:p>
          <a:p>
            <a:pPr marL="414000" lvl="1" indent="0">
              <a:buNone/>
            </a:pPr>
            <a:r>
              <a:rPr lang="en-US" sz="2000" dirty="0"/>
              <a:t>xiii.	What would you say are the main weaknesses of the other expert’s report?</a:t>
            </a:r>
          </a:p>
          <a:p>
            <a:pPr marL="414000" lvl="1" indent="0">
              <a:buNone/>
            </a:pPr>
            <a:r>
              <a:rPr lang="en-US" sz="2000" dirty="0"/>
              <a:t>xiv.	Did the opposing expert depart from the standards of the profession?</a:t>
            </a:r>
          </a:p>
          <a:p>
            <a:pPr marL="414000" lvl="1" indent="0">
              <a:buNone/>
            </a:pPr>
            <a:r>
              <a:rPr lang="en-US" sz="2000" dirty="0"/>
              <a:t>xv.	Is there any other information you need for any other work you feel you must do in order to finish or double check your report?</a:t>
            </a:r>
          </a:p>
          <a:p>
            <a:pPr marL="414000" lvl="1" indent="0">
              <a:buNone/>
            </a:pPr>
            <a:r>
              <a:rPr lang="en-US" sz="2000" dirty="0"/>
              <a:t>xvi.	Does your report contain all of the opinions you plan to give at trial?</a:t>
            </a:r>
          </a:p>
          <a:p>
            <a:endParaRPr lang="en-US" dirty="0"/>
          </a:p>
        </p:txBody>
      </p:sp>
    </p:spTree>
    <p:extLst>
      <p:ext uri="{BB962C8B-B14F-4D97-AF65-F5344CB8AC3E}">
        <p14:creationId xmlns:p14="http://schemas.microsoft.com/office/powerpoint/2010/main" val="748685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196F-EC52-F566-F107-0B40984C4A40}"/>
              </a:ext>
            </a:extLst>
          </p:cNvPr>
          <p:cNvSpPr>
            <a:spLocks noGrp="1"/>
          </p:cNvSpPr>
          <p:nvPr>
            <p:ph type="title"/>
          </p:nvPr>
        </p:nvSpPr>
        <p:spPr/>
        <p:txBody>
          <a:bodyPr/>
          <a:lstStyle/>
          <a:p>
            <a:r>
              <a:rPr lang="en-US" dirty="0"/>
              <a:t>1 – Working with the Expert</a:t>
            </a:r>
          </a:p>
        </p:txBody>
      </p:sp>
      <p:sp>
        <p:nvSpPr>
          <p:cNvPr id="3" name="Content Placeholder 2">
            <a:extLst>
              <a:ext uri="{FF2B5EF4-FFF2-40B4-BE49-F238E27FC236}">
                <a16:creationId xmlns:a16="http://schemas.microsoft.com/office/drawing/2014/main" id="{17CF2022-F35A-959D-16FC-311A9F93EA9E}"/>
              </a:ext>
            </a:extLst>
          </p:cNvPr>
          <p:cNvSpPr>
            <a:spLocks noGrp="1"/>
          </p:cNvSpPr>
          <p:nvPr>
            <p:ph idx="1"/>
          </p:nvPr>
        </p:nvSpPr>
        <p:spPr/>
        <p:txBody>
          <a:bodyPr>
            <a:normAutofit fontScale="55000" lnSpcReduction="20000"/>
          </a:bodyPr>
          <a:lstStyle/>
          <a:p>
            <a:pPr marL="36900" indent="0">
              <a:buNone/>
            </a:pPr>
            <a:r>
              <a:rPr lang="en-US" dirty="0"/>
              <a:t>k.	</a:t>
            </a:r>
            <a:r>
              <a:rPr lang="en-US" sz="2900" dirty="0"/>
              <a:t> Assessing the Expert at Deposition Prior to Trial – Sample Questions</a:t>
            </a:r>
          </a:p>
          <a:p>
            <a:pPr marL="414000" lvl="1" indent="0">
              <a:buNone/>
            </a:pPr>
            <a:r>
              <a:rPr lang="en-US" sz="2900" dirty="0"/>
              <a:t>xvii.	Do you plan to do additional work before trial?</a:t>
            </a:r>
          </a:p>
          <a:p>
            <a:pPr marL="414000" lvl="1" indent="0">
              <a:buNone/>
            </a:pPr>
            <a:r>
              <a:rPr lang="en-US" sz="2900" dirty="0"/>
              <a:t>xviii.	What did you discuss with company personnel?</a:t>
            </a:r>
          </a:p>
          <a:p>
            <a:pPr marL="414000" lvl="1" indent="0">
              <a:buNone/>
            </a:pPr>
            <a:r>
              <a:rPr lang="en-US" sz="2900" dirty="0"/>
              <a:t>xix.	Were any limitations placed on your work?</a:t>
            </a:r>
          </a:p>
          <a:p>
            <a:pPr marL="414000" lvl="1" indent="0">
              <a:buNone/>
            </a:pPr>
            <a:r>
              <a:rPr lang="en-US" sz="2900" dirty="0"/>
              <a:t>xx.	Why were some documents in this case withheld from you?</a:t>
            </a:r>
          </a:p>
          <a:p>
            <a:pPr marL="414000" lvl="1" indent="0">
              <a:buNone/>
            </a:pPr>
            <a:r>
              <a:rPr lang="en-US" sz="2900" dirty="0"/>
              <a:t>xxi.	Did you ask for documents you did not receive?</a:t>
            </a:r>
          </a:p>
          <a:p>
            <a:pPr marL="414000" lvl="1" indent="0">
              <a:buNone/>
            </a:pPr>
            <a:r>
              <a:rPr lang="en-US" sz="2900" dirty="0"/>
              <a:t>xxii.	So all of the documents you received in this case came from counsel?</a:t>
            </a:r>
          </a:p>
          <a:p>
            <a:pPr marL="414000" lvl="1" indent="0">
              <a:buNone/>
            </a:pPr>
            <a:r>
              <a:rPr lang="en-US" sz="2900" dirty="0"/>
              <a:t>xxiii.	Have you reviewed any books, treatises, articles or other written works in connection with your work in this case?</a:t>
            </a:r>
          </a:p>
          <a:p>
            <a:pPr marL="414000" lvl="1" indent="0">
              <a:buNone/>
            </a:pPr>
            <a:r>
              <a:rPr lang="en-US" sz="2900" dirty="0"/>
              <a:t>xxiv.	How many draft or preliminary reports did you prepare before you finalized your report in this case?</a:t>
            </a:r>
          </a:p>
          <a:p>
            <a:pPr marL="414000" lvl="1" indent="0">
              <a:buNone/>
            </a:pPr>
            <a:r>
              <a:rPr lang="en-US" sz="2900" dirty="0"/>
              <a:t>xxv.	Did you discuss your report with counsel before issuing your report?</a:t>
            </a:r>
          </a:p>
          <a:p>
            <a:pPr marL="414000" lvl="1" indent="0">
              <a:buNone/>
            </a:pPr>
            <a:r>
              <a:rPr lang="en-US" sz="2900" dirty="0"/>
              <a:t>xxvi.	What changes did you make to your report?</a:t>
            </a:r>
          </a:p>
        </p:txBody>
      </p:sp>
    </p:spTree>
    <p:extLst>
      <p:ext uri="{BB962C8B-B14F-4D97-AF65-F5344CB8AC3E}">
        <p14:creationId xmlns:p14="http://schemas.microsoft.com/office/powerpoint/2010/main" val="686048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196F-EC52-F566-F107-0B40984C4A40}"/>
              </a:ext>
            </a:extLst>
          </p:cNvPr>
          <p:cNvSpPr>
            <a:spLocks noGrp="1"/>
          </p:cNvSpPr>
          <p:nvPr>
            <p:ph type="title"/>
          </p:nvPr>
        </p:nvSpPr>
        <p:spPr>
          <a:xfrm>
            <a:off x="913795" y="609600"/>
            <a:ext cx="5978072" cy="970450"/>
          </a:xfrm>
        </p:spPr>
        <p:txBody>
          <a:bodyPr>
            <a:normAutofit/>
          </a:bodyPr>
          <a:lstStyle/>
          <a:p>
            <a:r>
              <a:rPr lang="en-US" sz="3700" dirty="0"/>
              <a:t>1 – Working with the Expert</a:t>
            </a:r>
          </a:p>
        </p:txBody>
      </p:sp>
      <p:sp>
        <p:nvSpPr>
          <p:cNvPr id="3" name="Content Placeholder 2">
            <a:extLst>
              <a:ext uri="{FF2B5EF4-FFF2-40B4-BE49-F238E27FC236}">
                <a16:creationId xmlns:a16="http://schemas.microsoft.com/office/drawing/2014/main" id="{17CF2022-F35A-959D-16FC-311A9F93EA9E}"/>
              </a:ext>
            </a:extLst>
          </p:cNvPr>
          <p:cNvSpPr>
            <a:spLocks noGrp="1"/>
          </p:cNvSpPr>
          <p:nvPr>
            <p:ph idx="1"/>
          </p:nvPr>
        </p:nvSpPr>
        <p:spPr>
          <a:xfrm>
            <a:off x="913795" y="1828801"/>
            <a:ext cx="5978072" cy="3866048"/>
          </a:xfrm>
        </p:spPr>
        <p:txBody>
          <a:bodyPr anchor="ctr">
            <a:normAutofit fontScale="92500"/>
          </a:bodyPr>
          <a:lstStyle/>
          <a:p>
            <a:pPr marL="36900" indent="0">
              <a:buNone/>
            </a:pPr>
            <a:r>
              <a:rPr lang="en-US" dirty="0"/>
              <a:t>l.	 Assessing the Expert at Trial – Cross Examination</a:t>
            </a:r>
          </a:p>
          <a:p>
            <a:pPr marL="36900" indent="0">
              <a:buNone/>
            </a:pPr>
            <a:r>
              <a:rPr lang="en-US" dirty="0"/>
              <a:t>i.	Potential goals of cross-examination</a:t>
            </a:r>
          </a:p>
          <a:p>
            <a:pPr marL="414000" lvl="1" indent="0">
              <a:buNone/>
            </a:pPr>
            <a:r>
              <a:rPr lang="en-US" sz="2000" dirty="0"/>
              <a:t>•	Make the trier of fact think that your cross-examination was successful</a:t>
            </a:r>
          </a:p>
          <a:p>
            <a:pPr marL="414000" lvl="1" indent="0">
              <a:buNone/>
            </a:pPr>
            <a:r>
              <a:rPr lang="en-US" sz="2000" dirty="0"/>
              <a:t>•	To discredit the expert and his/her conclusions</a:t>
            </a:r>
          </a:p>
          <a:p>
            <a:pPr marL="414000" lvl="1" indent="0">
              <a:buNone/>
            </a:pPr>
            <a:r>
              <a:rPr lang="en-US" sz="2000" dirty="0"/>
              <a:t>•	Have the expert change or modify opinions</a:t>
            </a:r>
          </a:p>
          <a:p>
            <a:pPr marL="414000" lvl="1" indent="0">
              <a:buNone/>
            </a:pPr>
            <a:r>
              <a:rPr lang="en-US" sz="2000" dirty="0"/>
              <a:t>•	Advance the opposing theories</a:t>
            </a:r>
          </a:p>
          <a:p>
            <a:pPr marL="414000" lvl="1" indent="0">
              <a:buNone/>
            </a:pPr>
            <a:r>
              <a:rPr lang="en-US" sz="2000" dirty="0"/>
              <a:t>•	Get the expert to step outside of his or her area of expertise</a:t>
            </a:r>
          </a:p>
          <a:p>
            <a:endParaRPr lang="en-US" dirty="0"/>
          </a:p>
        </p:txBody>
      </p:sp>
      <p:pic>
        <p:nvPicPr>
          <p:cNvPr id="8" name="Picture 7" descr="A child in a grey shirt&#10;&#10;Description automatically generated">
            <a:extLst>
              <a:ext uri="{FF2B5EF4-FFF2-40B4-BE49-F238E27FC236}">
                <a16:creationId xmlns:a16="http://schemas.microsoft.com/office/drawing/2014/main" id="{BF3EE1AE-09B5-B8B3-5D99-27C88505D518}"/>
              </a:ext>
            </a:extLst>
          </p:cNvPr>
          <p:cNvPicPr>
            <a:picLocks noChangeAspect="1"/>
          </p:cNvPicPr>
          <p:nvPr/>
        </p:nvPicPr>
        <p:blipFill>
          <a:blip r:embed="rId3">
            <a:extLst>
              <a:ext uri="{28A0092B-C50C-407E-A947-70E740481C1C}">
                <a14:useLocalDpi xmlns:a14="http://schemas.microsoft.com/office/drawing/2010/main" val="0"/>
              </a:ext>
            </a:extLst>
          </a:blip>
          <a:srcRect l="26627" r="23376"/>
          <a:stretch/>
        </p:blipFill>
        <p:spPr>
          <a:xfrm>
            <a:off x="7620351" y="10"/>
            <a:ext cx="4571649" cy="6857990"/>
          </a:xfrm>
          <a:prstGeom prst="rect">
            <a:avLst/>
          </a:prstGeom>
        </p:spPr>
      </p:pic>
      <p:pic>
        <p:nvPicPr>
          <p:cNvPr id="13" name="Picture 12">
            <a:extLst>
              <a:ext uri="{FF2B5EF4-FFF2-40B4-BE49-F238E27FC236}">
                <a16:creationId xmlns:a16="http://schemas.microsoft.com/office/drawing/2014/main" id="{11772103-80A1-4212-B82B-261A06D067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3600962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196F-EC52-F566-F107-0B40984C4A40}"/>
              </a:ext>
            </a:extLst>
          </p:cNvPr>
          <p:cNvSpPr>
            <a:spLocks noGrp="1"/>
          </p:cNvSpPr>
          <p:nvPr>
            <p:ph type="title"/>
          </p:nvPr>
        </p:nvSpPr>
        <p:spPr/>
        <p:txBody>
          <a:bodyPr/>
          <a:lstStyle/>
          <a:p>
            <a:r>
              <a:rPr lang="en-US" dirty="0"/>
              <a:t>1 – Working with the Expert</a:t>
            </a:r>
          </a:p>
        </p:txBody>
      </p:sp>
      <p:sp>
        <p:nvSpPr>
          <p:cNvPr id="3" name="Content Placeholder 2">
            <a:extLst>
              <a:ext uri="{FF2B5EF4-FFF2-40B4-BE49-F238E27FC236}">
                <a16:creationId xmlns:a16="http://schemas.microsoft.com/office/drawing/2014/main" id="{17CF2022-F35A-959D-16FC-311A9F93EA9E}"/>
              </a:ext>
            </a:extLst>
          </p:cNvPr>
          <p:cNvSpPr>
            <a:spLocks noGrp="1"/>
          </p:cNvSpPr>
          <p:nvPr>
            <p:ph idx="1"/>
          </p:nvPr>
        </p:nvSpPr>
        <p:spPr/>
        <p:txBody>
          <a:bodyPr>
            <a:normAutofit fontScale="32500" lnSpcReduction="20000"/>
          </a:bodyPr>
          <a:lstStyle/>
          <a:p>
            <a:pPr marL="36900" indent="0">
              <a:buNone/>
            </a:pPr>
            <a:r>
              <a:rPr lang="en-US" sz="4200" dirty="0"/>
              <a:t>l.	 Assessing the Expert at Trial – Cross Examination</a:t>
            </a:r>
          </a:p>
          <a:p>
            <a:pPr marL="36900" indent="0">
              <a:buNone/>
            </a:pPr>
            <a:r>
              <a:rPr lang="en-US" sz="4200" dirty="0"/>
              <a:t>ii.	Typical areas for cross examination</a:t>
            </a:r>
          </a:p>
          <a:p>
            <a:pPr marL="414000" lvl="1" indent="0">
              <a:buNone/>
            </a:pPr>
            <a:r>
              <a:rPr lang="en-US" sz="4200" dirty="0"/>
              <a:t>•	Fees</a:t>
            </a:r>
          </a:p>
          <a:p>
            <a:pPr marL="414000" lvl="1" indent="0">
              <a:buNone/>
            </a:pPr>
            <a:r>
              <a:rPr lang="en-US" sz="4200" dirty="0"/>
              <a:t>•	Pointing out the subjectivity in the opinion</a:t>
            </a:r>
          </a:p>
          <a:p>
            <a:pPr marL="414000" lvl="1" indent="0">
              <a:buNone/>
            </a:pPr>
            <a:r>
              <a:rPr lang="en-US" sz="4200" dirty="0"/>
              <a:t>•	Impeachment with prior statements/opinions</a:t>
            </a:r>
          </a:p>
          <a:p>
            <a:pPr marL="414000" lvl="1" indent="0">
              <a:buNone/>
            </a:pPr>
            <a:r>
              <a:rPr lang="en-US" sz="4200" dirty="0"/>
              <a:t>•	Mathematical or other errors</a:t>
            </a:r>
          </a:p>
          <a:p>
            <a:pPr marL="414000" lvl="1" indent="0">
              <a:buNone/>
            </a:pPr>
            <a:r>
              <a:rPr lang="en-US" sz="4200" dirty="0"/>
              <a:t>•	Lack of experience/work</a:t>
            </a:r>
          </a:p>
          <a:p>
            <a:pPr marL="414000" lvl="1" indent="0">
              <a:buNone/>
            </a:pPr>
            <a:r>
              <a:rPr lang="en-US" sz="4200" dirty="0"/>
              <a:t>•	Bias</a:t>
            </a:r>
          </a:p>
          <a:p>
            <a:pPr marL="414000" lvl="1" indent="0">
              <a:buNone/>
            </a:pPr>
            <a:r>
              <a:rPr lang="en-US" sz="4200" dirty="0"/>
              <a:t>•	Opinions that are inconsistent</a:t>
            </a:r>
          </a:p>
          <a:p>
            <a:pPr marL="414000" lvl="1" indent="0">
              <a:buNone/>
            </a:pPr>
            <a:r>
              <a:rPr lang="en-US" sz="4200" dirty="0"/>
              <a:t>•	Assumptions</a:t>
            </a:r>
          </a:p>
          <a:p>
            <a:pPr marL="414000" lvl="1" indent="0">
              <a:buNone/>
            </a:pPr>
            <a:r>
              <a:rPr lang="en-US" sz="4200" dirty="0"/>
              <a:t>•	Show the expert “new” evidence</a:t>
            </a:r>
          </a:p>
          <a:p>
            <a:pPr marL="414000" lvl="1" indent="0">
              <a:buNone/>
            </a:pPr>
            <a:r>
              <a:rPr lang="en-US" sz="4200" dirty="0"/>
              <a:t>•	Information the expert did not consider</a:t>
            </a:r>
          </a:p>
          <a:p>
            <a:pPr marL="414000" lvl="1" indent="0">
              <a:buNone/>
            </a:pPr>
            <a:r>
              <a:rPr lang="en-US" sz="4200" dirty="0"/>
              <a:t>•	Use of learned treatise/authoritative text</a:t>
            </a:r>
          </a:p>
          <a:p>
            <a:endParaRPr lang="en-US" dirty="0"/>
          </a:p>
        </p:txBody>
      </p:sp>
    </p:spTree>
    <p:extLst>
      <p:ext uri="{BB962C8B-B14F-4D97-AF65-F5344CB8AC3E}">
        <p14:creationId xmlns:p14="http://schemas.microsoft.com/office/powerpoint/2010/main" val="936282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196F-EC52-F566-F107-0B40984C4A40}"/>
              </a:ext>
            </a:extLst>
          </p:cNvPr>
          <p:cNvSpPr>
            <a:spLocks noGrp="1"/>
          </p:cNvSpPr>
          <p:nvPr>
            <p:ph type="title"/>
          </p:nvPr>
        </p:nvSpPr>
        <p:spPr/>
        <p:txBody>
          <a:bodyPr/>
          <a:lstStyle/>
          <a:p>
            <a:r>
              <a:rPr lang="en-US" dirty="0"/>
              <a:t>1 – Working with the Expert</a:t>
            </a:r>
          </a:p>
        </p:txBody>
      </p:sp>
      <p:sp>
        <p:nvSpPr>
          <p:cNvPr id="3" name="Content Placeholder 2">
            <a:extLst>
              <a:ext uri="{FF2B5EF4-FFF2-40B4-BE49-F238E27FC236}">
                <a16:creationId xmlns:a16="http://schemas.microsoft.com/office/drawing/2014/main" id="{17CF2022-F35A-959D-16FC-311A9F93EA9E}"/>
              </a:ext>
            </a:extLst>
          </p:cNvPr>
          <p:cNvSpPr>
            <a:spLocks noGrp="1"/>
          </p:cNvSpPr>
          <p:nvPr>
            <p:ph idx="1"/>
          </p:nvPr>
        </p:nvSpPr>
        <p:spPr/>
        <p:txBody>
          <a:bodyPr>
            <a:normAutofit lnSpcReduction="10000"/>
          </a:bodyPr>
          <a:lstStyle/>
          <a:p>
            <a:pPr marL="36900" indent="0">
              <a:buNone/>
            </a:pPr>
            <a:r>
              <a:rPr lang="en-US" dirty="0"/>
              <a:t>l.	 Assessing the Expert at Trial – Cross Examination</a:t>
            </a:r>
          </a:p>
          <a:p>
            <a:pPr marL="36900" indent="0">
              <a:buNone/>
            </a:pPr>
            <a:r>
              <a:rPr lang="en-US" dirty="0"/>
              <a:t>iii.	Demeanor of the Expert – advising your expert for cross-examination</a:t>
            </a:r>
          </a:p>
          <a:p>
            <a:pPr marL="414000" lvl="1" indent="0">
              <a:buNone/>
            </a:pPr>
            <a:r>
              <a:rPr lang="en-US" sz="2000" dirty="0"/>
              <a:t>•	Do not be argumentative, not advocate for the client, expert is an advocate of his or her opinion</a:t>
            </a:r>
          </a:p>
          <a:p>
            <a:pPr marL="414000" lvl="1" indent="0">
              <a:buNone/>
            </a:pPr>
            <a:r>
              <a:rPr lang="en-US" sz="2000" dirty="0"/>
              <a:t>•	Maintain the same demeanor on cross as direct</a:t>
            </a:r>
          </a:p>
          <a:p>
            <a:pPr marL="414000" lvl="1" indent="0">
              <a:buNone/>
            </a:pPr>
            <a:r>
              <a:rPr lang="en-US" sz="2000" dirty="0"/>
              <a:t>•	Concede points that should be conceded</a:t>
            </a:r>
          </a:p>
          <a:p>
            <a:pPr marL="414000" lvl="1" indent="0">
              <a:buNone/>
            </a:pPr>
            <a:r>
              <a:rPr lang="en-US" sz="2000" dirty="0"/>
              <a:t>•	Listen very carefully to the question </a:t>
            </a:r>
          </a:p>
          <a:p>
            <a:pPr marL="414000" lvl="1" indent="0">
              <a:buNone/>
            </a:pPr>
            <a:r>
              <a:rPr lang="en-US" sz="2000" dirty="0"/>
              <a:t>•	Be respectful and polite if he or she needs the question repeated or rephrased</a:t>
            </a:r>
          </a:p>
          <a:p>
            <a:pPr marL="414000" lvl="1" indent="0">
              <a:buNone/>
            </a:pPr>
            <a:r>
              <a:rPr lang="en-US" sz="2000" dirty="0"/>
              <a:t>•	Use proper names and be professional</a:t>
            </a:r>
          </a:p>
          <a:p>
            <a:pPr marL="414000" lvl="1" indent="0">
              <a:buNone/>
            </a:pPr>
            <a:r>
              <a:rPr lang="en-US" sz="2000" dirty="0"/>
              <a:t>•	Understand who he or she is and what his or her strengths are</a:t>
            </a:r>
          </a:p>
          <a:p>
            <a:endParaRPr lang="en-US" dirty="0"/>
          </a:p>
        </p:txBody>
      </p:sp>
    </p:spTree>
    <p:extLst>
      <p:ext uri="{BB962C8B-B14F-4D97-AF65-F5344CB8AC3E}">
        <p14:creationId xmlns:p14="http://schemas.microsoft.com/office/powerpoint/2010/main" val="3061242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3CCE6-4D01-C138-3DDE-47643EDCA1F6}"/>
              </a:ext>
            </a:extLst>
          </p:cNvPr>
          <p:cNvSpPr>
            <a:spLocks noGrp="1"/>
          </p:cNvSpPr>
          <p:nvPr>
            <p:ph type="title"/>
          </p:nvPr>
        </p:nvSpPr>
        <p:spPr>
          <a:xfrm>
            <a:off x="913795" y="609600"/>
            <a:ext cx="10353762" cy="970450"/>
          </a:xfrm>
        </p:spPr>
        <p:txBody>
          <a:bodyPr>
            <a:normAutofit/>
          </a:bodyPr>
          <a:lstStyle/>
          <a:p>
            <a:r>
              <a:rPr lang="en-US" dirty="0"/>
              <a:t>Agenda</a:t>
            </a:r>
          </a:p>
        </p:txBody>
      </p:sp>
      <p:pic>
        <p:nvPicPr>
          <p:cNvPr id="9" name="Picture 8">
            <a:extLst>
              <a:ext uri="{FF2B5EF4-FFF2-40B4-BE49-F238E27FC236}">
                <a16:creationId xmlns:a16="http://schemas.microsoft.com/office/drawing/2014/main" id="{06E80AB4-055C-437A-B2CE-9AB15FF19AE3}"/>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1731964"/>
            <a:ext cx="12192001" cy="5126036"/>
          </a:xfrm>
          <a:prstGeom prst="rect">
            <a:avLst/>
          </a:prstGeom>
          <a:effectLst>
            <a:innerShdw blurRad="63500" dist="50800" dir="16200000">
              <a:prstClr val="black">
                <a:alpha val="50000"/>
              </a:prstClr>
            </a:innerShdw>
          </a:effectLst>
        </p:spPr>
      </p:pic>
      <p:graphicFrame>
        <p:nvGraphicFramePr>
          <p:cNvPr id="5" name="Content Placeholder 2">
            <a:extLst>
              <a:ext uri="{FF2B5EF4-FFF2-40B4-BE49-F238E27FC236}">
                <a16:creationId xmlns:a16="http://schemas.microsoft.com/office/drawing/2014/main" id="{851D0C88-A34F-1913-EF11-3AEE41790B09}"/>
              </a:ext>
            </a:extLst>
          </p:cNvPr>
          <p:cNvGraphicFramePr>
            <a:graphicFrameLocks noGrp="1"/>
          </p:cNvGraphicFramePr>
          <p:nvPr>
            <p:ph idx="1"/>
            <p:extLst>
              <p:ext uri="{D42A27DB-BD31-4B8C-83A1-F6EECF244321}">
                <p14:modId xmlns:p14="http://schemas.microsoft.com/office/powerpoint/2010/main" val="4214992732"/>
              </p:ext>
            </p:extLst>
          </p:nvPr>
        </p:nvGraphicFramePr>
        <p:xfrm>
          <a:off x="914400" y="1892830"/>
          <a:ext cx="10353675" cy="38983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95178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BE747-41C6-501B-4158-4B8DD76ED105}"/>
              </a:ext>
            </a:extLst>
          </p:cNvPr>
          <p:cNvSpPr>
            <a:spLocks noGrp="1"/>
          </p:cNvSpPr>
          <p:nvPr>
            <p:ph type="title"/>
          </p:nvPr>
        </p:nvSpPr>
        <p:spPr>
          <a:xfrm>
            <a:off x="6632673" y="2246518"/>
            <a:ext cx="4333696" cy="2364964"/>
          </a:xfrm>
        </p:spPr>
        <p:txBody>
          <a:bodyPr vert="horz" lIns="91440" tIns="45720" rIns="91440" bIns="45720" rtlCol="0" anchor="b">
            <a:normAutofit fontScale="90000"/>
          </a:bodyPr>
          <a:lstStyle/>
          <a:p>
            <a:r>
              <a:rPr lang="en-US" sz="5400" dirty="0"/>
              <a:t>-2-</a:t>
            </a:r>
            <a:br>
              <a:rPr lang="en-US" sz="5400" dirty="0"/>
            </a:br>
            <a:r>
              <a:rPr lang="en-US" sz="5400" dirty="0"/>
              <a:t>Preparing for Trial</a:t>
            </a:r>
          </a:p>
        </p:txBody>
      </p:sp>
      <p:pic>
        <p:nvPicPr>
          <p:cNvPr id="2052" name="Picture 2051">
            <a:extLst>
              <a:ext uri="{FF2B5EF4-FFF2-40B4-BE49-F238E27FC236}">
                <a16:creationId xmlns:a16="http://schemas.microsoft.com/office/drawing/2014/main" id="{A4A32627-6152-45D0-B80D-C3B0D22FE7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2050" name="Picture 2" descr="A social media expert meme.">
            <a:extLst>
              <a:ext uri="{FF2B5EF4-FFF2-40B4-BE49-F238E27FC236}">
                <a16:creationId xmlns:a16="http://schemas.microsoft.com/office/drawing/2014/main" id="{1F4B9006-E5DC-5BBB-CF5D-02B96FAE38B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73688" y="1067547"/>
            <a:ext cx="5441284" cy="455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44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196F-EC52-F566-F107-0B40984C4A40}"/>
              </a:ext>
            </a:extLst>
          </p:cNvPr>
          <p:cNvSpPr>
            <a:spLocks noGrp="1"/>
          </p:cNvSpPr>
          <p:nvPr>
            <p:ph type="title"/>
          </p:nvPr>
        </p:nvSpPr>
        <p:spPr/>
        <p:txBody>
          <a:bodyPr/>
          <a:lstStyle/>
          <a:p>
            <a:r>
              <a:rPr lang="en-US" dirty="0"/>
              <a:t>2 – Preparing for Trial</a:t>
            </a:r>
          </a:p>
        </p:txBody>
      </p:sp>
      <p:sp>
        <p:nvSpPr>
          <p:cNvPr id="3" name="Content Placeholder 2">
            <a:extLst>
              <a:ext uri="{FF2B5EF4-FFF2-40B4-BE49-F238E27FC236}">
                <a16:creationId xmlns:a16="http://schemas.microsoft.com/office/drawing/2014/main" id="{17CF2022-F35A-959D-16FC-311A9F93EA9E}"/>
              </a:ext>
            </a:extLst>
          </p:cNvPr>
          <p:cNvSpPr>
            <a:spLocks noGrp="1"/>
          </p:cNvSpPr>
          <p:nvPr>
            <p:ph idx="1"/>
          </p:nvPr>
        </p:nvSpPr>
        <p:spPr/>
        <p:txBody>
          <a:bodyPr>
            <a:normAutofit/>
          </a:bodyPr>
          <a:lstStyle/>
          <a:p>
            <a:pPr marL="494100" indent="-457200">
              <a:buAutoNum type="alphaLcPeriod"/>
            </a:pPr>
            <a:r>
              <a:rPr lang="en-US" sz="2800" dirty="0"/>
              <a:t>Provide copies of opposing party expert reports to your expert and meet with them to analyze the report and develop questions for cross-examination.</a:t>
            </a:r>
          </a:p>
          <a:p>
            <a:pPr marL="36900" indent="0">
              <a:buNone/>
            </a:pPr>
            <a:r>
              <a:rPr lang="en-US" sz="2800" dirty="0"/>
              <a:t>	This is key for asking the right questions – they will often give you most of 	the questions you will need to ask so that your expert can take apart the 	opposing party’s report when it is their turn to take the stand.</a:t>
            </a:r>
          </a:p>
          <a:p>
            <a:pPr marL="36900" indent="0">
              <a:buNone/>
            </a:pPr>
            <a:r>
              <a:rPr lang="en-US" sz="2800" dirty="0"/>
              <a:t>	</a:t>
            </a:r>
          </a:p>
          <a:p>
            <a:pPr marL="36900" indent="0">
              <a:buNone/>
            </a:pPr>
            <a:endParaRPr lang="en-US" sz="2400" dirty="0"/>
          </a:p>
        </p:txBody>
      </p:sp>
    </p:spTree>
    <p:extLst>
      <p:ext uri="{BB962C8B-B14F-4D97-AF65-F5344CB8AC3E}">
        <p14:creationId xmlns:p14="http://schemas.microsoft.com/office/powerpoint/2010/main" val="1535670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196F-EC52-F566-F107-0B40984C4A40}"/>
              </a:ext>
            </a:extLst>
          </p:cNvPr>
          <p:cNvSpPr>
            <a:spLocks noGrp="1"/>
          </p:cNvSpPr>
          <p:nvPr>
            <p:ph type="title"/>
          </p:nvPr>
        </p:nvSpPr>
        <p:spPr/>
        <p:txBody>
          <a:bodyPr/>
          <a:lstStyle/>
          <a:p>
            <a:r>
              <a:rPr lang="en-US" dirty="0"/>
              <a:t>2 – Preparing for Trial</a:t>
            </a:r>
          </a:p>
        </p:txBody>
      </p:sp>
      <p:sp>
        <p:nvSpPr>
          <p:cNvPr id="3" name="Content Placeholder 2">
            <a:extLst>
              <a:ext uri="{FF2B5EF4-FFF2-40B4-BE49-F238E27FC236}">
                <a16:creationId xmlns:a16="http://schemas.microsoft.com/office/drawing/2014/main" id="{17CF2022-F35A-959D-16FC-311A9F93EA9E}"/>
              </a:ext>
            </a:extLst>
          </p:cNvPr>
          <p:cNvSpPr>
            <a:spLocks noGrp="1"/>
          </p:cNvSpPr>
          <p:nvPr>
            <p:ph idx="1"/>
          </p:nvPr>
        </p:nvSpPr>
        <p:spPr/>
        <p:txBody>
          <a:bodyPr>
            <a:normAutofit/>
          </a:bodyPr>
          <a:lstStyle/>
          <a:p>
            <a:pPr marL="494100" indent="-457200">
              <a:buAutoNum type="alphaLcPeriod" startAt="2"/>
            </a:pPr>
            <a:r>
              <a:rPr lang="en-US" sz="2800" dirty="0"/>
              <a:t>Preparation is key. </a:t>
            </a:r>
          </a:p>
          <a:p>
            <a:pPr marL="36900" indent="0">
              <a:buNone/>
            </a:pPr>
            <a:r>
              <a:rPr lang="en-US" sz="2800" dirty="0"/>
              <a:t>	You are not the expert! Your client is paying an expert, so use the expert 	and have him or her teach you what you need to know. The bulk of this 	work should be done with the documents before trial, mediation, or 	settlement conference.</a:t>
            </a:r>
          </a:p>
          <a:p>
            <a:pPr marL="36900" indent="0">
              <a:buNone/>
            </a:pPr>
            <a:r>
              <a:rPr lang="en-US" sz="2800" dirty="0"/>
              <a:t>	You need time to digest and understand the material.</a:t>
            </a:r>
          </a:p>
        </p:txBody>
      </p:sp>
    </p:spTree>
    <p:extLst>
      <p:ext uri="{BB962C8B-B14F-4D97-AF65-F5344CB8AC3E}">
        <p14:creationId xmlns:p14="http://schemas.microsoft.com/office/powerpoint/2010/main" val="322405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196F-EC52-F566-F107-0B40984C4A40}"/>
              </a:ext>
            </a:extLst>
          </p:cNvPr>
          <p:cNvSpPr>
            <a:spLocks noGrp="1"/>
          </p:cNvSpPr>
          <p:nvPr>
            <p:ph type="title"/>
          </p:nvPr>
        </p:nvSpPr>
        <p:spPr/>
        <p:txBody>
          <a:bodyPr/>
          <a:lstStyle/>
          <a:p>
            <a:r>
              <a:rPr lang="en-US" dirty="0"/>
              <a:t>2 – Preparing for Trial</a:t>
            </a:r>
          </a:p>
        </p:txBody>
      </p:sp>
      <p:sp>
        <p:nvSpPr>
          <p:cNvPr id="3" name="Content Placeholder 2">
            <a:extLst>
              <a:ext uri="{FF2B5EF4-FFF2-40B4-BE49-F238E27FC236}">
                <a16:creationId xmlns:a16="http://schemas.microsoft.com/office/drawing/2014/main" id="{17CF2022-F35A-959D-16FC-311A9F93EA9E}"/>
              </a:ext>
            </a:extLst>
          </p:cNvPr>
          <p:cNvSpPr>
            <a:spLocks noGrp="1"/>
          </p:cNvSpPr>
          <p:nvPr>
            <p:ph idx="1"/>
          </p:nvPr>
        </p:nvSpPr>
        <p:spPr/>
        <p:txBody>
          <a:bodyPr>
            <a:noAutofit/>
          </a:bodyPr>
          <a:lstStyle/>
          <a:p>
            <a:pPr marL="494100" indent="-457200">
              <a:buAutoNum type="alphaLcPeriod" startAt="3"/>
            </a:pPr>
            <a:r>
              <a:rPr lang="en-US" sz="2200" dirty="0"/>
              <a:t>Familiarize yourself with the documents that your expert wants to use at trial! </a:t>
            </a:r>
          </a:p>
          <a:p>
            <a:pPr marL="36900" indent="0">
              <a:buNone/>
            </a:pPr>
            <a:r>
              <a:rPr lang="en-US" sz="2200" dirty="0"/>
              <a:t>	You need to know not only what you are going to have the expert use, but in what 	order, and why. The questions you have developed with your expert will make this 	easy.</a:t>
            </a:r>
          </a:p>
          <a:p>
            <a:pPr marL="36900" indent="0">
              <a:buNone/>
            </a:pPr>
            <a:r>
              <a:rPr lang="en-US" sz="2200" dirty="0"/>
              <a:t>	Not actually taking the time to look at the documents yourself prior to trial is an 	invitation to disaster!</a:t>
            </a:r>
          </a:p>
          <a:p>
            <a:pPr marL="36900" indent="0">
              <a:buNone/>
            </a:pPr>
            <a:r>
              <a:rPr lang="en-US" sz="2200" dirty="0"/>
              <a:t>	</a:t>
            </a:r>
          </a:p>
          <a:p>
            <a:pPr marL="36900" indent="0">
              <a:buNone/>
            </a:pPr>
            <a:endParaRPr lang="en-US" sz="2200" dirty="0"/>
          </a:p>
        </p:txBody>
      </p:sp>
    </p:spTree>
    <p:extLst>
      <p:ext uri="{BB962C8B-B14F-4D97-AF65-F5344CB8AC3E}">
        <p14:creationId xmlns:p14="http://schemas.microsoft.com/office/powerpoint/2010/main" val="755361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196F-EC52-F566-F107-0B40984C4A40}"/>
              </a:ext>
            </a:extLst>
          </p:cNvPr>
          <p:cNvSpPr>
            <a:spLocks noGrp="1"/>
          </p:cNvSpPr>
          <p:nvPr>
            <p:ph type="title"/>
          </p:nvPr>
        </p:nvSpPr>
        <p:spPr/>
        <p:txBody>
          <a:bodyPr/>
          <a:lstStyle/>
          <a:p>
            <a:r>
              <a:rPr lang="en-US" dirty="0"/>
              <a:t>2 – Preparing for Trial</a:t>
            </a:r>
          </a:p>
        </p:txBody>
      </p:sp>
      <p:sp>
        <p:nvSpPr>
          <p:cNvPr id="3" name="Content Placeholder 2">
            <a:extLst>
              <a:ext uri="{FF2B5EF4-FFF2-40B4-BE49-F238E27FC236}">
                <a16:creationId xmlns:a16="http://schemas.microsoft.com/office/drawing/2014/main" id="{17CF2022-F35A-959D-16FC-311A9F93EA9E}"/>
              </a:ext>
            </a:extLst>
          </p:cNvPr>
          <p:cNvSpPr>
            <a:spLocks noGrp="1"/>
          </p:cNvSpPr>
          <p:nvPr>
            <p:ph idx="1"/>
          </p:nvPr>
        </p:nvSpPr>
        <p:spPr/>
        <p:txBody>
          <a:bodyPr>
            <a:normAutofit/>
          </a:bodyPr>
          <a:lstStyle/>
          <a:p>
            <a:pPr marL="494100" indent="-457200">
              <a:buAutoNum type="alphaLcPeriod" startAt="4"/>
            </a:pPr>
            <a:r>
              <a:rPr lang="en-US" dirty="0"/>
              <a:t>Meet with the expert and your client prior to trial to practice direct testimony, cross-examination, and to practice, maintain, and reinforce their familiarity with the documents you will be using at trial.</a:t>
            </a:r>
          </a:p>
          <a:p>
            <a:pPr marL="36900" indent="0">
              <a:buNone/>
            </a:pPr>
            <a:r>
              <a:rPr lang="en-US" dirty="0"/>
              <a:t>	Sometimes getting everyone in the same room will lead to new takes on weaknesses in the 	analysis at this pre-trial stage, and help you develop strategies to strengthen your position 	with the Court. Does your client have a horrible memory for numbers?</a:t>
            </a:r>
          </a:p>
          <a:p>
            <a:pPr marL="36900" indent="0">
              <a:buNone/>
            </a:pPr>
            <a:r>
              <a:rPr lang="en-US" dirty="0"/>
              <a:t>	You need to be prepared to lead them through the documents, but not in such a boring 	fashion that you will lose the Court’s interest. </a:t>
            </a:r>
          </a:p>
          <a:p>
            <a:pPr marL="36900" indent="0">
              <a:buNone/>
            </a:pPr>
            <a:endParaRPr lang="en-US" dirty="0"/>
          </a:p>
        </p:txBody>
      </p:sp>
    </p:spTree>
    <p:extLst>
      <p:ext uri="{BB962C8B-B14F-4D97-AF65-F5344CB8AC3E}">
        <p14:creationId xmlns:p14="http://schemas.microsoft.com/office/powerpoint/2010/main" val="2805187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196F-EC52-F566-F107-0B40984C4A40}"/>
              </a:ext>
            </a:extLst>
          </p:cNvPr>
          <p:cNvSpPr>
            <a:spLocks noGrp="1"/>
          </p:cNvSpPr>
          <p:nvPr>
            <p:ph type="title"/>
          </p:nvPr>
        </p:nvSpPr>
        <p:spPr/>
        <p:txBody>
          <a:bodyPr/>
          <a:lstStyle/>
          <a:p>
            <a:r>
              <a:rPr lang="en-US" dirty="0"/>
              <a:t>2 – Preparing for Trial</a:t>
            </a:r>
          </a:p>
        </p:txBody>
      </p:sp>
      <p:sp>
        <p:nvSpPr>
          <p:cNvPr id="3" name="Content Placeholder 2">
            <a:extLst>
              <a:ext uri="{FF2B5EF4-FFF2-40B4-BE49-F238E27FC236}">
                <a16:creationId xmlns:a16="http://schemas.microsoft.com/office/drawing/2014/main" id="{17CF2022-F35A-959D-16FC-311A9F93EA9E}"/>
              </a:ext>
            </a:extLst>
          </p:cNvPr>
          <p:cNvSpPr>
            <a:spLocks noGrp="1"/>
          </p:cNvSpPr>
          <p:nvPr>
            <p:ph idx="1"/>
          </p:nvPr>
        </p:nvSpPr>
        <p:spPr/>
        <p:txBody>
          <a:bodyPr>
            <a:normAutofit/>
          </a:bodyPr>
          <a:lstStyle/>
          <a:p>
            <a:pPr marL="36900" indent="0">
              <a:buNone/>
            </a:pPr>
            <a:r>
              <a:rPr lang="en-US" sz="1800" dirty="0"/>
              <a:t>e.	</a:t>
            </a:r>
            <a:r>
              <a:rPr lang="en-US" sz="2400" dirty="0"/>
              <a:t>Are there issues that are bifurcated for multiple hearings? Analysis in stages aimed at each issue that will be tried is appropriate, and working through this with your expert early on can save lots of scrambling on the eve of trial or court deadlines.</a:t>
            </a:r>
          </a:p>
          <a:p>
            <a:pPr marL="814050" lvl="1" indent="-400050">
              <a:buAutoNum type="romanLcPeriod"/>
            </a:pPr>
            <a:r>
              <a:rPr lang="en-US" sz="2400" dirty="0"/>
              <a:t>Example: a “De Facto” date of divorce</a:t>
            </a:r>
          </a:p>
          <a:p>
            <a:pPr marL="814050" lvl="1" indent="-400050">
              <a:buAutoNum type="romanLcPeriod"/>
            </a:pPr>
            <a:endParaRPr lang="en-US" sz="2400" dirty="0"/>
          </a:p>
          <a:p>
            <a:pPr marL="814050" lvl="1" indent="-400050">
              <a:buAutoNum type="romanLcPeriod"/>
            </a:pPr>
            <a:r>
              <a:rPr lang="en-US" sz="2400" dirty="0"/>
              <a:t>Another Example: Contested prenuptial agreements </a:t>
            </a:r>
          </a:p>
          <a:p>
            <a:endParaRPr lang="en-US" dirty="0"/>
          </a:p>
        </p:txBody>
      </p:sp>
    </p:spTree>
    <p:extLst>
      <p:ext uri="{BB962C8B-B14F-4D97-AF65-F5344CB8AC3E}">
        <p14:creationId xmlns:p14="http://schemas.microsoft.com/office/powerpoint/2010/main" val="2118892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BE747-41C6-501B-4158-4B8DD76ED105}"/>
              </a:ext>
            </a:extLst>
          </p:cNvPr>
          <p:cNvSpPr>
            <a:spLocks noGrp="1"/>
          </p:cNvSpPr>
          <p:nvPr>
            <p:ph type="title"/>
          </p:nvPr>
        </p:nvSpPr>
        <p:spPr>
          <a:xfrm>
            <a:off x="1370692" y="5161914"/>
            <a:ext cx="9440034" cy="1088336"/>
          </a:xfrm>
        </p:spPr>
        <p:txBody>
          <a:bodyPr vert="horz" lIns="91440" tIns="45720" rIns="91440" bIns="45720" rtlCol="0" anchor="b">
            <a:normAutofit/>
          </a:bodyPr>
          <a:lstStyle/>
          <a:p>
            <a:pPr>
              <a:lnSpc>
                <a:spcPct val="90000"/>
              </a:lnSpc>
            </a:pPr>
            <a:r>
              <a:rPr lang="en-US" sz="4100" dirty="0"/>
              <a:t>3 – Tips for the Use of Different Experts</a:t>
            </a:r>
          </a:p>
        </p:txBody>
      </p:sp>
      <p:pic>
        <p:nvPicPr>
          <p:cNvPr id="3079" name="Picture 3078">
            <a:extLst>
              <a:ext uri="{FF2B5EF4-FFF2-40B4-BE49-F238E27FC236}">
                <a16:creationId xmlns:a16="http://schemas.microsoft.com/office/drawing/2014/main" id="{3584C209-79C0-444D-AE24-F79EFF24A7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0"/>
            <a:ext cx="12192001" cy="4322278"/>
          </a:xfrm>
          <a:prstGeom prst="rect">
            <a:avLst/>
          </a:prstGeom>
        </p:spPr>
      </p:pic>
      <p:pic>
        <p:nvPicPr>
          <p:cNvPr id="3074" name="Picture 2" descr="counting expert ">
            <a:extLst>
              <a:ext uri="{FF2B5EF4-FFF2-40B4-BE49-F238E27FC236}">
                <a16:creationId xmlns:a16="http://schemas.microsoft.com/office/drawing/2014/main" id="{61BA2B04-294F-7A03-80CD-2673515996D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816339" y="452108"/>
            <a:ext cx="8548739" cy="4851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63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100" name="Picture 4" descr="Celebrity home restoration expert interested in Van Dyke property, seeks  support | News | commercial-news.com">
            <a:extLst>
              <a:ext uri="{FF2B5EF4-FFF2-40B4-BE49-F238E27FC236}">
                <a16:creationId xmlns:a16="http://schemas.microsoft.com/office/drawing/2014/main" id="{3CC2D489-371C-E96E-A98E-449C230CCA4D}"/>
              </a:ext>
            </a:extLst>
          </p:cNvPr>
          <p:cNvPicPr>
            <a:picLocks noChangeAspect="1" noChangeArrowheads="1"/>
          </p:cNvPicPr>
          <p:nvPr/>
        </p:nvPicPr>
        <p:blipFill>
          <a:blip r:embed="rId3">
            <a:alphaModFix amt="40000"/>
            <a:extLst>
              <a:ext uri="{28A0092B-C50C-407E-A947-70E740481C1C}">
                <a14:useLocalDpi xmlns:a14="http://schemas.microsoft.com/office/drawing/2010/main" val="0"/>
              </a:ext>
            </a:extLst>
          </a:blip>
          <a:srcRect t="625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C9A6262-DF6A-3DB5-4915-26251D16DCDF}"/>
              </a:ext>
            </a:extLst>
          </p:cNvPr>
          <p:cNvSpPr>
            <a:spLocks noGrp="1"/>
          </p:cNvSpPr>
          <p:nvPr>
            <p:ph type="title"/>
          </p:nvPr>
        </p:nvSpPr>
        <p:spPr>
          <a:xfrm>
            <a:off x="1370693" y="1769540"/>
            <a:ext cx="9440034" cy="1828801"/>
          </a:xfrm>
        </p:spPr>
        <p:txBody>
          <a:bodyPr vert="horz" lIns="91440" tIns="45720" rIns="91440" bIns="45720" rtlCol="0" anchor="b">
            <a:normAutofit/>
          </a:bodyPr>
          <a:lstStyle/>
          <a:p>
            <a:r>
              <a:rPr lang="en-US" sz="5400" dirty="0"/>
              <a:t>Real Estate Appraisers</a:t>
            </a:r>
          </a:p>
        </p:txBody>
      </p:sp>
    </p:spTree>
    <p:extLst>
      <p:ext uri="{BB962C8B-B14F-4D97-AF65-F5344CB8AC3E}">
        <p14:creationId xmlns:p14="http://schemas.microsoft.com/office/powerpoint/2010/main" val="604844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44C9C-5254-E9ED-3B2C-655E2A7C5181}"/>
              </a:ext>
            </a:extLst>
          </p:cNvPr>
          <p:cNvSpPr>
            <a:spLocks noGrp="1"/>
          </p:cNvSpPr>
          <p:nvPr>
            <p:ph type="title"/>
          </p:nvPr>
        </p:nvSpPr>
        <p:spPr/>
        <p:txBody>
          <a:bodyPr/>
          <a:lstStyle/>
          <a:p>
            <a:r>
              <a:rPr lang="en-US" dirty="0"/>
              <a:t>3 – Tips for the Use of Different Experts </a:t>
            </a:r>
          </a:p>
        </p:txBody>
      </p:sp>
      <p:sp>
        <p:nvSpPr>
          <p:cNvPr id="3" name="Content Placeholder 2">
            <a:extLst>
              <a:ext uri="{FF2B5EF4-FFF2-40B4-BE49-F238E27FC236}">
                <a16:creationId xmlns:a16="http://schemas.microsoft.com/office/drawing/2014/main" id="{81DF86BD-E0EF-3F38-FF82-CBFBA725E1C5}"/>
              </a:ext>
            </a:extLst>
          </p:cNvPr>
          <p:cNvSpPr>
            <a:spLocks noGrp="1"/>
          </p:cNvSpPr>
          <p:nvPr>
            <p:ph idx="1"/>
          </p:nvPr>
        </p:nvSpPr>
        <p:spPr/>
        <p:txBody>
          <a:bodyPr>
            <a:normAutofit fontScale="92500" lnSpcReduction="20000"/>
          </a:bodyPr>
          <a:lstStyle/>
          <a:p>
            <a:pPr marL="36900" indent="0">
              <a:buNone/>
            </a:pPr>
            <a:r>
              <a:rPr lang="en-US" dirty="0"/>
              <a:t>a.	 </a:t>
            </a:r>
            <a:r>
              <a:rPr lang="en-US" sz="2400" dirty="0"/>
              <a:t>Real Estate Appraisers</a:t>
            </a:r>
          </a:p>
          <a:p>
            <a:pPr marL="414000" lvl="1" indent="0">
              <a:buNone/>
            </a:pPr>
            <a:r>
              <a:rPr lang="en-US" sz="2400" dirty="0"/>
              <a:t>i.	Valuation is especially important for real estate, namely the marital home, because it is often one of the most valuable assets owned by a couple. Being familiar with the basics of valuation methods for real estate and the role of an appraiser can help you reach a fair and reasonable agreement on the value of real estate owned between the spouses and how it should be divided between the parties.</a:t>
            </a:r>
          </a:p>
          <a:p>
            <a:pPr marL="414000" lvl="1" indent="0">
              <a:buNone/>
            </a:pPr>
            <a:r>
              <a:rPr lang="en-US" sz="2400" dirty="0"/>
              <a:t>ii.	Most spouses have a marital home. A home can be a single-family house, a condo or co-op, or even a mobile or trailer home. Some couples may have vacation or second homes, or maybe a timeshare. Non-residential property includes investment property, farmland, and business property used in the owner’s business. The monetary value of all of these kinds of real property must be assessed in a divorce.</a:t>
            </a:r>
          </a:p>
          <a:p>
            <a:endParaRPr lang="en-US" dirty="0"/>
          </a:p>
        </p:txBody>
      </p:sp>
    </p:spTree>
    <p:extLst>
      <p:ext uri="{BB962C8B-B14F-4D97-AF65-F5344CB8AC3E}">
        <p14:creationId xmlns:p14="http://schemas.microsoft.com/office/powerpoint/2010/main" val="2357828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05FAC-38E2-F178-C813-C555DECC4F86}"/>
              </a:ext>
            </a:extLst>
          </p:cNvPr>
          <p:cNvSpPr>
            <a:spLocks noGrp="1"/>
          </p:cNvSpPr>
          <p:nvPr>
            <p:ph type="title"/>
          </p:nvPr>
        </p:nvSpPr>
        <p:spPr/>
        <p:txBody>
          <a:bodyPr/>
          <a:lstStyle/>
          <a:p>
            <a:r>
              <a:rPr lang="en-US" dirty="0"/>
              <a:t>3 – Tips for the Use of Different Experts </a:t>
            </a:r>
          </a:p>
        </p:txBody>
      </p:sp>
      <p:sp>
        <p:nvSpPr>
          <p:cNvPr id="3" name="Content Placeholder 2">
            <a:extLst>
              <a:ext uri="{FF2B5EF4-FFF2-40B4-BE49-F238E27FC236}">
                <a16:creationId xmlns:a16="http://schemas.microsoft.com/office/drawing/2014/main" id="{19FAA87E-3093-928F-C042-6C03F8ED1A55}"/>
              </a:ext>
            </a:extLst>
          </p:cNvPr>
          <p:cNvSpPr>
            <a:spLocks noGrp="1"/>
          </p:cNvSpPr>
          <p:nvPr>
            <p:ph idx="1"/>
          </p:nvPr>
        </p:nvSpPr>
        <p:spPr/>
        <p:txBody>
          <a:bodyPr>
            <a:normAutofit/>
          </a:bodyPr>
          <a:lstStyle/>
          <a:p>
            <a:pPr marL="36900" indent="0">
              <a:buNone/>
            </a:pPr>
            <a:r>
              <a:rPr lang="en-US" dirty="0"/>
              <a:t>a.	</a:t>
            </a:r>
            <a:r>
              <a:rPr lang="en-US" sz="2400" dirty="0"/>
              <a:t> Real Estate Appraisers</a:t>
            </a:r>
          </a:p>
          <a:p>
            <a:pPr marL="36900" indent="0">
              <a:buNone/>
            </a:pPr>
            <a:r>
              <a:rPr lang="en-US" sz="2400" dirty="0"/>
              <a:t>	iii.	Two valuation methods are commonly used with real estate in a divorce 	case. </a:t>
            </a:r>
          </a:p>
          <a:p>
            <a:pPr marL="36900" indent="0">
              <a:buNone/>
            </a:pPr>
            <a:r>
              <a:rPr lang="en-US" sz="2400" dirty="0"/>
              <a:t>	The Market or Sales Comparison Approach compares a property to recent 	sales of similar 	properties. </a:t>
            </a:r>
          </a:p>
          <a:p>
            <a:pPr marL="36900" indent="0">
              <a:buNone/>
            </a:pPr>
            <a:r>
              <a:rPr lang="en-US" sz="2400" dirty="0"/>
              <a:t>	The Capitalization of Income approach is based on the net income that a 	property will 	generate. A present worth is then determined. This complex 	method is often used for investment properties. </a:t>
            </a:r>
          </a:p>
        </p:txBody>
      </p:sp>
    </p:spTree>
    <p:extLst>
      <p:ext uri="{BB962C8B-B14F-4D97-AF65-F5344CB8AC3E}">
        <p14:creationId xmlns:p14="http://schemas.microsoft.com/office/powerpoint/2010/main" val="3501166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787B0-52E7-6A88-5BC7-BFE13E75671A}"/>
              </a:ext>
            </a:extLst>
          </p:cNvPr>
          <p:cNvSpPr>
            <a:spLocks noGrp="1"/>
          </p:cNvSpPr>
          <p:nvPr>
            <p:ph type="title"/>
          </p:nvPr>
        </p:nvSpPr>
        <p:spPr>
          <a:xfrm>
            <a:off x="861791" y="835383"/>
            <a:ext cx="3382832" cy="3499549"/>
          </a:xfrm>
        </p:spPr>
        <p:txBody>
          <a:bodyPr vert="horz" lIns="91440" tIns="45720" rIns="91440" bIns="45720" rtlCol="0" anchor="b">
            <a:normAutofit/>
          </a:bodyPr>
          <a:lstStyle/>
          <a:p>
            <a:r>
              <a:rPr lang="en-US" sz="4200" dirty="0"/>
              <a:t>-1-</a:t>
            </a:r>
            <a:br>
              <a:rPr lang="en-US" sz="4200" dirty="0"/>
            </a:br>
            <a:r>
              <a:rPr lang="en-US" sz="4200" dirty="0"/>
              <a:t>Working with the Expert</a:t>
            </a:r>
          </a:p>
        </p:txBody>
      </p:sp>
      <p:pic>
        <p:nvPicPr>
          <p:cNvPr id="1039" name="Picture 1038">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1041" name="Picture 1040">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pic>
        <p:nvPicPr>
          <p:cNvPr id="5" name="Picture 4" descr="A person in a grey suit&#10;&#10;Description automatically generated">
            <a:extLst>
              <a:ext uri="{FF2B5EF4-FFF2-40B4-BE49-F238E27FC236}">
                <a16:creationId xmlns:a16="http://schemas.microsoft.com/office/drawing/2014/main" id="{FDB196E6-775C-B48F-DC85-C3BB1BD26C36}"/>
              </a:ext>
            </a:extLst>
          </p:cNvPr>
          <p:cNvPicPr>
            <a:picLocks noChangeAspect="1"/>
          </p:cNvPicPr>
          <p:nvPr/>
        </p:nvPicPr>
        <p:blipFill>
          <a:blip r:embed="rId4">
            <a:extLst>
              <a:ext uri="{28A0092B-C50C-407E-A947-70E740481C1C}">
                <a14:useLocalDpi xmlns:a14="http://schemas.microsoft.com/office/drawing/2010/main" val="0"/>
              </a:ext>
            </a:extLst>
          </a:blip>
          <a:srcRect l="10433" r="7682" b="-2"/>
          <a:stretch/>
        </p:blipFill>
        <p:spPr>
          <a:xfrm>
            <a:off x="4654297" y="10"/>
            <a:ext cx="7537704" cy="6857990"/>
          </a:xfrm>
          <a:prstGeom prst="rect">
            <a:avLst/>
          </a:prstGeom>
        </p:spPr>
      </p:pic>
    </p:spTree>
    <p:extLst>
      <p:ext uri="{BB962C8B-B14F-4D97-AF65-F5344CB8AC3E}">
        <p14:creationId xmlns:p14="http://schemas.microsoft.com/office/powerpoint/2010/main" val="158278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E4060-E086-6AE2-8206-7E0B103F39E9}"/>
              </a:ext>
            </a:extLst>
          </p:cNvPr>
          <p:cNvSpPr>
            <a:spLocks noGrp="1"/>
          </p:cNvSpPr>
          <p:nvPr>
            <p:ph type="title"/>
          </p:nvPr>
        </p:nvSpPr>
        <p:spPr/>
        <p:txBody>
          <a:bodyPr/>
          <a:lstStyle/>
          <a:p>
            <a:r>
              <a:rPr lang="en-US" dirty="0"/>
              <a:t>3 – Tips for the Use of Different Experts </a:t>
            </a:r>
          </a:p>
        </p:txBody>
      </p:sp>
      <p:sp>
        <p:nvSpPr>
          <p:cNvPr id="3" name="Content Placeholder 2">
            <a:extLst>
              <a:ext uri="{FF2B5EF4-FFF2-40B4-BE49-F238E27FC236}">
                <a16:creationId xmlns:a16="http://schemas.microsoft.com/office/drawing/2014/main" id="{00F2A671-040A-962E-AC89-3758A9211DA1}"/>
              </a:ext>
            </a:extLst>
          </p:cNvPr>
          <p:cNvSpPr>
            <a:spLocks noGrp="1"/>
          </p:cNvSpPr>
          <p:nvPr>
            <p:ph idx="1"/>
          </p:nvPr>
        </p:nvSpPr>
        <p:spPr/>
        <p:txBody>
          <a:bodyPr>
            <a:normAutofit fontScale="92500" lnSpcReduction="10000"/>
          </a:bodyPr>
          <a:lstStyle/>
          <a:p>
            <a:pPr marL="36900" indent="0">
              <a:buNone/>
            </a:pPr>
            <a:r>
              <a:rPr lang="en-US" dirty="0"/>
              <a:t>a.	</a:t>
            </a:r>
            <a:r>
              <a:rPr lang="en-US" sz="2400" dirty="0"/>
              <a:t> Real Estate Appraisers</a:t>
            </a:r>
          </a:p>
          <a:p>
            <a:pPr marL="551250" indent="-514350">
              <a:buAutoNum type="romanLcPeriod" startAt="4"/>
            </a:pPr>
            <a:r>
              <a:rPr lang="en-US" sz="2400" dirty="0"/>
              <a:t>Obtaining appraisals or valuations of real property assets is a necessity.</a:t>
            </a:r>
          </a:p>
          <a:p>
            <a:pPr marL="36900" indent="0">
              <a:buNone/>
            </a:pPr>
            <a:r>
              <a:rPr lang="en-US" sz="2400" dirty="0"/>
              <a:t>The law requires judges to determine the fair market value of marital assets before deciding property division issue. While judges may refuse to make decisions without this information, they may act on information provided by just one spouse. It is best to obtain the services of a professional appraiser.</a:t>
            </a:r>
          </a:p>
          <a:p>
            <a:pPr marL="36900" indent="0">
              <a:buNone/>
            </a:pPr>
            <a:r>
              <a:rPr lang="en-US" sz="2400" dirty="0"/>
              <a:t>Sources for finding the right appraiser include: State licensing boards for real estate appraisers; Appraisal societies and associations, such as the American Society of Appraisers ; Securities organizations, such as the Federal Analysts Federation; Trade organizations; Bar associations; and Business brokers. A court can also order appraisals of certain property.</a:t>
            </a:r>
          </a:p>
        </p:txBody>
      </p:sp>
    </p:spTree>
    <p:extLst>
      <p:ext uri="{BB962C8B-B14F-4D97-AF65-F5344CB8AC3E}">
        <p14:creationId xmlns:p14="http://schemas.microsoft.com/office/powerpoint/2010/main" val="1219591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90DB7-D62D-D72D-A80D-03178E499588}"/>
              </a:ext>
            </a:extLst>
          </p:cNvPr>
          <p:cNvSpPr>
            <a:spLocks noGrp="1"/>
          </p:cNvSpPr>
          <p:nvPr>
            <p:ph type="title"/>
          </p:nvPr>
        </p:nvSpPr>
        <p:spPr>
          <a:xfrm>
            <a:off x="861791" y="835383"/>
            <a:ext cx="3382832" cy="3499549"/>
          </a:xfrm>
        </p:spPr>
        <p:txBody>
          <a:bodyPr vert="horz" lIns="91440" tIns="45720" rIns="91440" bIns="45720" rtlCol="0" anchor="b">
            <a:normAutofit/>
          </a:bodyPr>
          <a:lstStyle/>
          <a:p>
            <a:pPr algn="l"/>
            <a:r>
              <a:rPr lang="en-US" sz="4200" dirty="0"/>
              <a:t>Custody Evaluators</a:t>
            </a:r>
          </a:p>
        </p:txBody>
      </p:sp>
      <p:pic>
        <p:nvPicPr>
          <p:cNvPr id="12" name="Picture 11">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14" name="Picture 13">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pic>
        <p:nvPicPr>
          <p:cNvPr id="7" name="Picture 6" descr="A white mug with blue text on it&#10;&#10;Description automatically generated">
            <a:extLst>
              <a:ext uri="{FF2B5EF4-FFF2-40B4-BE49-F238E27FC236}">
                <a16:creationId xmlns:a16="http://schemas.microsoft.com/office/drawing/2014/main" id="{4349B567-D6B6-5F3F-045D-6D7DE034EFD9}"/>
              </a:ext>
            </a:extLst>
          </p:cNvPr>
          <p:cNvPicPr>
            <a:picLocks noChangeAspect="1"/>
          </p:cNvPicPr>
          <p:nvPr/>
        </p:nvPicPr>
        <p:blipFill>
          <a:blip r:embed="rId4">
            <a:extLst>
              <a:ext uri="{28A0092B-C50C-407E-A947-70E740481C1C}">
                <a14:useLocalDpi xmlns:a14="http://schemas.microsoft.com/office/drawing/2010/main" val="0"/>
              </a:ext>
            </a:extLst>
          </a:blip>
          <a:srcRect t="9018" r="-1" b="-1"/>
          <a:stretch/>
        </p:blipFill>
        <p:spPr>
          <a:xfrm>
            <a:off x="4654297" y="10"/>
            <a:ext cx="7537704" cy="6857990"/>
          </a:xfrm>
          <a:prstGeom prst="rect">
            <a:avLst/>
          </a:prstGeom>
        </p:spPr>
      </p:pic>
    </p:spTree>
    <p:extLst>
      <p:ext uri="{BB962C8B-B14F-4D97-AF65-F5344CB8AC3E}">
        <p14:creationId xmlns:p14="http://schemas.microsoft.com/office/powerpoint/2010/main" val="2244614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5BCC-6F55-C4AA-6F9B-865D5C3CBE22}"/>
              </a:ext>
            </a:extLst>
          </p:cNvPr>
          <p:cNvSpPr>
            <a:spLocks noGrp="1"/>
          </p:cNvSpPr>
          <p:nvPr>
            <p:ph type="title"/>
          </p:nvPr>
        </p:nvSpPr>
        <p:spPr/>
        <p:txBody>
          <a:bodyPr/>
          <a:lstStyle/>
          <a:p>
            <a:r>
              <a:rPr lang="en-US" dirty="0"/>
              <a:t>3 – Tips for the Use of Different Experts</a:t>
            </a:r>
          </a:p>
        </p:txBody>
      </p:sp>
      <p:sp>
        <p:nvSpPr>
          <p:cNvPr id="3" name="Content Placeholder 2">
            <a:extLst>
              <a:ext uri="{FF2B5EF4-FFF2-40B4-BE49-F238E27FC236}">
                <a16:creationId xmlns:a16="http://schemas.microsoft.com/office/drawing/2014/main" id="{8035FA43-C15A-9CF8-D315-207102634303}"/>
              </a:ext>
            </a:extLst>
          </p:cNvPr>
          <p:cNvSpPr>
            <a:spLocks noGrp="1"/>
          </p:cNvSpPr>
          <p:nvPr>
            <p:ph idx="1"/>
          </p:nvPr>
        </p:nvSpPr>
        <p:spPr/>
        <p:txBody>
          <a:bodyPr/>
          <a:lstStyle/>
          <a:p>
            <a:pPr marL="36900" indent="0">
              <a:buNone/>
            </a:pPr>
            <a:r>
              <a:rPr lang="en-US" sz="2400" dirty="0"/>
              <a:t>b.	 Custody Evaluators</a:t>
            </a:r>
          </a:p>
          <a:p>
            <a:pPr marL="551250" indent="-514350">
              <a:buAutoNum type="romanLcPeriod"/>
            </a:pPr>
            <a:r>
              <a:rPr lang="en-US" sz="2400" dirty="0"/>
              <a:t>A custody evaluator may suggest or sometimes at the request of a client or opposing party, one may choose to undergo psychological testing.</a:t>
            </a:r>
          </a:p>
          <a:p>
            <a:pPr marL="36900" indent="0">
              <a:buNone/>
            </a:pPr>
            <a:r>
              <a:rPr lang="en-US" sz="2400" dirty="0"/>
              <a:t>A certain the style of test employed is both relevant and to the extent possible, reliable. Keep in mind that virtually none of these were designed with any form of legal standard in mind.</a:t>
            </a:r>
          </a:p>
          <a:p>
            <a:pPr marL="36900" indent="0">
              <a:buNone/>
            </a:pPr>
            <a:r>
              <a:rPr lang="en-US" sz="2400" dirty="0"/>
              <a:t>However, with that said, in the right setting they can prove useful. The following are a few of the common psychological tests and standards that are employed in custody evaluations.</a:t>
            </a:r>
          </a:p>
          <a:p>
            <a:endParaRPr lang="en-US" dirty="0"/>
          </a:p>
        </p:txBody>
      </p:sp>
    </p:spTree>
    <p:extLst>
      <p:ext uri="{BB962C8B-B14F-4D97-AF65-F5344CB8AC3E}">
        <p14:creationId xmlns:p14="http://schemas.microsoft.com/office/powerpoint/2010/main" val="1551821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5BCC-6F55-C4AA-6F9B-865D5C3CBE22}"/>
              </a:ext>
            </a:extLst>
          </p:cNvPr>
          <p:cNvSpPr>
            <a:spLocks noGrp="1"/>
          </p:cNvSpPr>
          <p:nvPr>
            <p:ph type="title"/>
          </p:nvPr>
        </p:nvSpPr>
        <p:spPr/>
        <p:txBody>
          <a:bodyPr/>
          <a:lstStyle/>
          <a:p>
            <a:r>
              <a:rPr lang="en-US" dirty="0"/>
              <a:t>3 – Tips for the Use of Different Experts</a:t>
            </a:r>
          </a:p>
        </p:txBody>
      </p:sp>
      <p:sp>
        <p:nvSpPr>
          <p:cNvPr id="3" name="Content Placeholder 2">
            <a:extLst>
              <a:ext uri="{FF2B5EF4-FFF2-40B4-BE49-F238E27FC236}">
                <a16:creationId xmlns:a16="http://schemas.microsoft.com/office/drawing/2014/main" id="{8035FA43-C15A-9CF8-D315-207102634303}"/>
              </a:ext>
            </a:extLst>
          </p:cNvPr>
          <p:cNvSpPr>
            <a:spLocks noGrp="1"/>
          </p:cNvSpPr>
          <p:nvPr>
            <p:ph idx="1"/>
          </p:nvPr>
        </p:nvSpPr>
        <p:spPr/>
        <p:txBody>
          <a:bodyPr>
            <a:noAutofit/>
          </a:bodyPr>
          <a:lstStyle/>
          <a:p>
            <a:pPr marL="36900" indent="0">
              <a:buNone/>
            </a:pPr>
            <a:r>
              <a:rPr lang="en-US" sz="2400" dirty="0"/>
              <a:t>b.	 Custody Evaluators</a:t>
            </a:r>
          </a:p>
          <a:p>
            <a:pPr marL="551250" indent="-514350">
              <a:buAutoNum type="romanLcPeriod" startAt="2"/>
            </a:pPr>
            <a:r>
              <a:rPr lang="en-US" sz="2400" dirty="0"/>
              <a:t>Diagnostic and Statistical Manual of Mental Disorders Fourth Edition Text Revision.</a:t>
            </a:r>
          </a:p>
          <a:p>
            <a:pPr marL="36900" indent="0">
              <a:buNone/>
            </a:pPr>
            <a:r>
              <a:rPr lang="en-US" sz="2400" dirty="0"/>
              <a:t>An updated version of the DSM, now the DSM-V or Fifth Edition has been published as of May 18, 2013. It is the standard classification of mental disorders used by mental health professionals in the United States intending to be applicable in a wide array of contexts and used by clinicians and researchers of many different orientations (e.g., biological, psychodynamic, cognitive, behavioral, interpersonal, family/systems).</a:t>
            </a:r>
          </a:p>
          <a:p>
            <a:pPr marL="36900" indent="0">
              <a:buNone/>
            </a:pPr>
            <a:r>
              <a:rPr lang="en-US" sz="2400" dirty="0"/>
              <a:t>The diagnostic and Statistical Manual of Mental Disorders, Fifth Edition (DSM-5) is the current edition and has been designed for use across clinical settings.</a:t>
            </a:r>
          </a:p>
        </p:txBody>
      </p:sp>
    </p:spTree>
    <p:extLst>
      <p:ext uri="{BB962C8B-B14F-4D97-AF65-F5344CB8AC3E}">
        <p14:creationId xmlns:p14="http://schemas.microsoft.com/office/powerpoint/2010/main" val="799264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5BCC-6F55-C4AA-6F9B-865D5C3CBE22}"/>
              </a:ext>
            </a:extLst>
          </p:cNvPr>
          <p:cNvSpPr>
            <a:spLocks noGrp="1"/>
          </p:cNvSpPr>
          <p:nvPr>
            <p:ph type="title"/>
          </p:nvPr>
        </p:nvSpPr>
        <p:spPr/>
        <p:txBody>
          <a:bodyPr/>
          <a:lstStyle/>
          <a:p>
            <a:r>
              <a:rPr lang="en-US" dirty="0"/>
              <a:t>3 – Tips for the Use of Different Experts</a:t>
            </a:r>
          </a:p>
        </p:txBody>
      </p:sp>
      <p:sp>
        <p:nvSpPr>
          <p:cNvPr id="3" name="Content Placeholder 2">
            <a:extLst>
              <a:ext uri="{FF2B5EF4-FFF2-40B4-BE49-F238E27FC236}">
                <a16:creationId xmlns:a16="http://schemas.microsoft.com/office/drawing/2014/main" id="{8035FA43-C15A-9CF8-D315-207102634303}"/>
              </a:ext>
            </a:extLst>
          </p:cNvPr>
          <p:cNvSpPr>
            <a:spLocks noGrp="1"/>
          </p:cNvSpPr>
          <p:nvPr>
            <p:ph idx="1"/>
          </p:nvPr>
        </p:nvSpPr>
        <p:spPr/>
        <p:txBody>
          <a:bodyPr>
            <a:normAutofit fontScale="92500" lnSpcReduction="10000"/>
          </a:bodyPr>
          <a:lstStyle/>
          <a:p>
            <a:pPr marL="36900" indent="0">
              <a:buNone/>
            </a:pPr>
            <a:r>
              <a:rPr lang="en-US" sz="2400" dirty="0"/>
              <a:t>b.	 Custody Evaluators</a:t>
            </a:r>
          </a:p>
          <a:p>
            <a:pPr marL="36900" indent="0">
              <a:buNone/>
            </a:pPr>
            <a:r>
              <a:rPr lang="en-US" sz="2400" dirty="0"/>
              <a:t>iii.	The Minnesota Multiphasic Personality Inventory is considered a protected psychological instrument, meaning it can only be given and interpreted by a psychologist trained to do so and therefore, you cannot find the test online. While it’s commonly administered by computer (and requires no direct professional involvement during its administration), psychological testing is nearly always preceded by a clinical interview by the psychologist who is doing the testing. After the computer scores the test results, the psychologist writes up a report interpreting the test results in the context of the person’s history and current psychological concerns.</a:t>
            </a:r>
          </a:p>
          <a:p>
            <a:pPr marL="36900" indent="0">
              <a:buNone/>
            </a:pPr>
            <a:r>
              <a:rPr lang="en-US" sz="2400" dirty="0"/>
              <a:t>iv.	The MMPI is made up 10 clinical subscales, which are a result of answering certain questions on the test in a specific manner.</a:t>
            </a:r>
          </a:p>
          <a:p>
            <a:endParaRPr lang="en-US" dirty="0"/>
          </a:p>
        </p:txBody>
      </p:sp>
    </p:spTree>
    <p:extLst>
      <p:ext uri="{BB962C8B-B14F-4D97-AF65-F5344CB8AC3E}">
        <p14:creationId xmlns:p14="http://schemas.microsoft.com/office/powerpoint/2010/main" val="2191055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5BCC-6F55-C4AA-6F9B-865D5C3CBE22}"/>
              </a:ext>
            </a:extLst>
          </p:cNvPr>
          <p:cNvSpPr>
            <a:spLocks noGrp="1"/>
          </p:cNvSpPr>
          <p:nvPr>
            <p:ph type="title"/>
          </p:nvPr>
        </p:nvSpPr>
        <p:spPr/>
        <p:txBody>
          <a:bodyPr/>
          <a:lstStyle/>
          <a:p>
            <a:r>
              <a:rPr lang="en-US" dirty="0"/>
              <a:t>3 – Tips for the Use of Different Experts</a:t>
            </a:r>
          </a:p>
        </p:txBody>
      </p:sp>
      <p:sp>
        <p:nvSpPr>
          <p:cNvPr id="3" name="Content Placeholder 2">
            <a:extLst>
              <a:ext uri="{FF2B5EF4-FFF2-40B4-BE49-F238E27FC236}">
                <a16:creationId xmlns:a16="http://schemas.microsoft.com/office/drawing/2014/main" id="{8035FA43-C15A-9CF8-D315-207102634303}"/>
              </a:ext>
            </a:extLst>
          </p:cNvPr>
          <p:cNvSpPr>
            <a:spLocks noGrp="1"/>
          </p:cNvSpPr>
          <p:nvPr>
            <p:ph idx="1"/>
          </p:nvPr>
        </p:nvSpPr>
        <p:spPr/>
        <p:txBody>
          <a:bodyPr>
            <a:normAutofit lnSpcReduction="10000"/>
          </a:bodyPr>
          <a:lstStyle/>
          <a:p>
            <a:pPr marL="36900" indent="0">
              <a:buNone/>
            </a:pPr>
            <a:r>
              <a:rPr lang="en-US" sz="2400" dirty="0"/>
              <a:t>b.	 Custody Evaluators</a:t>
            </a:r>
          </a:p>
          <a:p>
            <a:pPr marL="551250" indent="-514350">
              <a:buAutoNum type="romanLcPeriod" startAt="5"/>
            </a:pPr>
            <a:r>
              <a:rPr lang="en-US" sz="2400" dirty="0"/>
              <a:t>Medical Records.</a:t>
            </a:r>
          </a:p>
          <a:p>
            <a:pPr marL="36900" indent="0">
              <a:buNone/>
            </a:pPr>
            <a:r>
              <a:rPr lang="en-US" sz="2400" dirty="0"/>
              <a:t>If you have determined that medical records and other mental health evidence would be relevant and useful in your case, you need to acquire a complete copy of the records.</a:t>
            </a:r>
          </a:p>
          <a:p>
            <a:pPr marL="36900" indent="0">
              <a:buNone/>
            </a:pPr>
            <a:r>
              <a:rPr lang="en-US" sz="2400" dirty="0"/>
              <a:t>If they are your own client’s records, this can be fairly straight forward, and your client can request a copy of all of their own medical records.</a:t>
            </a:r>
          </a:p>
          <a:p>
            <a:pPr marL="36900" indent="0">
              <a:buNone/>
            </a:pPr>
            <a:r>
              <a:rPr lang="en-US" sz="2400" dirty="0"/>
              <a:t>If it is the opposing party’s records, you may need a court order to view the records or you can attempt to gain the records through other discovery methods</a:t>
            </a:r>
            <a:r>
              <a:rPr lang="en-US" sz="2200" dirty="0"/>
              <a:t>.</a:t>
            </a:r>
          </a:p>
        </p:txBody>
      </p:sp>
    </p:spTree>
    <p:extLst>
      <p:ext uri="{BB962C8B-B14F-4D97-AF65-F5344CB8AC3E}">
        <p14:creationId xmlns:p14="http://schemas.microsoft.com/office/powerpoint/2010/main" val="82957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5BCC-6F55-C4AA-6F9B-865D5C3CBE22}"/>
              </a:ext>
            </a:extLst>
          </p:cNvPr>
          <p:cNvSpPr>
            <a:spLocks noGrp="1"/>
          </p:cNvSpPr>
          <p:nvPr>
            <p:ph type="title"/>
          </p:nvPr>
        </p:nvSpPr>
        <p:spPr/>
        <p:txBody>
          <a:bodyPr/>
          <a:lstStyle/>
          <a:p>
            <a:r>
              <a:rPr lang="en-US" dirty="0"/>
              <a:t>3 – Tips for the Use of Different Experts</a:t>
            </a:r>
          </a:p>
        </p:txBody>
      </p:sp>
      <p:sp>
        <p:nvSpPr>
          <p:cNvPr id="3" name="Content Placeholder 2">
            <a:extLst>
              <a:ext uri="{FF2B5EF4-FFF2-40B4-BE49-F238E27FC236}">
                <a16:creationId xmlns:a16="http://schemas.microsoft.com/office/drawing/2014/main" id="{8035FA43-C15A-9CF8-D315-207102634303}"/>
              </a:ext>
            </a:extLst>
          </p:cNvPr>
          <p:cNvSpPr>
            <a:spLocks noGrp="1"/>
          </p:cNvSpPr>
          <p:nvPr>
            <p:ph idx="1"/>
          </p:nvPr>
        </p:nvSpPr>
        <p:spPr/>
        <p:txBody>
          <a:bodyPr>
            <a:normAutofit fontScale="92500" lnSpcReduction="20000"/>
          </a:bodyPr>
          <a:lstStyle/>
          <a:p>
            <a:pPr marL="36900" indent="0">
              <a:buNone/>
            </a:pPr>
            <a:r>
              <a:rPr lang="en-US" sz="2600" dirty="0"/>
              <a:t>b.	 Custody Evaluators</a:t>
            </a:r>
          </a:p>
          <a:p>
            <a:pPr marL="36900" indent="0">
              <a:buNone/>
            </a:pPr>
            <a:r>
              <a:rPr lang="en-US" sz="2600" dirty="0"/>
              <a:t>vi.	Be aware, when dealing with medical records, you will often need a form which complies with the Health Insurance Portability and Accountability Act (HIPAA). Under HIPAA patients and their legal and authorized representatives are entitled to review medical records pertaining to their own medical treatment.</a:t>
            </a:r>
          </a:p>
          <a:p>
            <a:pPr marL="36900" indent="0">
              <a:buNone/>
            </a:pPr>
            <a:r>
              <a:rPr lang="en-US" sz="2600" dirty="0"/>
              <a:t>vii.	Generally, the process for admitting medical evidence is serving the medical entity with a subpoena and obtaining a certified copy of the records. It is always important to check your jurisdiction’s rules to make sure you are completing all the necessary steps to admit the records in your jurisdiction. Also, remember to keep in mind HIPPA regulations.</a:t>
            </a:r>
          </a:p>
          <a:p>
            <a:endParaRPr lang="en-US" dirty="0"/>
          </a:p>
        </p:txBody>
      </p:sp>
    </p:spTree>
    <p:extLst>
      <p:ext uri="{BB962C8B-B14F-4D97-AF65-F5344CB8AC3E}">
        <p14:creationId xmlns:p14="http://schemas.microsoft.com/office/powerpoint/2010/main" val="3123445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5BCC-6F55-C4AA-6F9B-865D5C3CBE22}"/>
              </a:ext>
            </a:extLst>
          </p:cNvPr>
          <p:cNvSpPr>
            <a:spLocks noGrp="1"/>
          </p:cNvSpPr>
          <p:nvPr>
            <p:ph type="title"/>
          </p:nvPr>
        </p:nvSpPr>
        <p:spPr/>
        <p:txBody>
          <a:bodyPr/>
          <a:lstStyle/>
          <a:p>
            <a:r>
              <a:rPr lang="en-US" dirty="0"/>
              <a:t>3 – Tips for the Use of Different Experts</a:t>
            </a:r>
          </a:p>
        </p:txBody>
      </p:sp>
      <p:sp>
        <p:nvSpPr>
          <p:cNvPr id="3" name="Content Placeholder 2">
            <a:extLst>
              <a:ext uri="{FF2B5EF4-FFF2-40B4-BE49-F238E27FC236}">
                <a16:creationId xmlns:a16="http://schemas.microsoft.com/office/drawing/2014/main" id="{8035FA43-C15A-9CF8-D315-207102634303}"/>
              </a:ext>
            </a:extLst>
          </p:cNvPr>
          <p:cNvSpPr>
            <a:spLocks noGrp="1"/>
          </p:cNvSpPr>
          <p:nvPr>
            <p:ph idx="1"/>
          </p:nvPr>
        </p:nvSpPr>
        <p:spPr/>
        <p:txBody>
          <a:bodyPr>
            <a:noAutofit/>
          </a:bodyPr>
          <a:lstStyle/>
          <a:p>
            <a:pPr marL="36900" indent="0">
              <a:buNone/>
            </a:pPr>
            <a:r>
              <a:rPr lang="en-US" sz="1800" dirty="0"/>
              <a:t>b.	 Custody Evaluators</a:t>
            </a:r>
          </a:p>
          <a:p>
            <a:pPr marL="551250" indent="-514350">
              <a:buAutoNum type="romanLcPeriod" startAt="8"/>
            </a:pPr>
            <a:r>
              <a:rPr lang="en-US" sz="1800" dirty="0"/>
              <a:t>Timelines</a:t>
            </a:r>
          </a:p>
          <a:p>
            <a:pPr marL="36900" indent="0">
              <a:buNone/>
            </a:pPr>
            <a:r>
              <a:rPr lang="en-US" sz="1800" dirty="0"/>
              <a:t>Custody evaluators will often try to put together timelines in order to better understand the family and the parents’ relationship with each other and with the children.  </a:t>
            </a:r>
          </a:p>
          <a:p>
            <a:pPr marL="36900" indent="0">
              <a:buNone/>
            </a:pPr>
            <a:r>
              <a:rPr lang="en-US" sz="1800" dirty="0"/>
              <a:t>In the relationship timeline, often included events include: when the parents met; when the parents’ relationship became serious; when the parents began living together; when the parents got married; when the parents first separated; the total number of separations; the date of the last separation; and whether and when couples or family counseling was ever done.</a:t>
            </a:r>
          </a:p>
          <a:p>
            <a:pPr marL="36900" indent="0">
              <a:buNone/>
            </a:pPr>
            <a:r>
              <a:rPr lang="en-US" sz="1800" dirty="0"/>
              <a:t>In a parenting timeline, the following questions are often asked: What was each parent’s share of custody during the first six months after separation? From the six-month mark to the end of the first year after separation? When were the significant changes in the amount of time each parent had custody over the next two years? What is the current parenting plan the parents are using?</a:t>
            </a:r>
          </a:p>
        </p:txBody>
      </p:sp>
    </p:spTree>
    <p:extLst>
      <p:ext uri="{BB962C8B-B14F-4D97-AF65-F5344CB8AC3E}">
        <p14:creationId xmlns:p14="http://schemas.microsoft.com/office/powerpoint/2010/main" val="2701475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5BCC-6F55-C4AA-6F9B-865D5C3CBE22}"/>
              </a:ext>
            </a:extLst>
          </p:cNvPr>
          <p:cNvSpPr>
            <a:spLocks noGrp="1"/>
          </p:cNvSpPr>
          <p:nvPr>
            <p:ph type="title"/>
          </p:nvPr>
        </p:nvSpPr>
        <p:spPr/>
        <p:txBody>
          <a:bodyPr/>
          <a:lstStyle/>
          <a:p>
            <a:r>
              <a:rPr lang="en-US" dirty="0"/>
              <a:t>3 – Tips for the Use of Different Experts</a:t>
            </a:r>
          </a:p>
        </p:txBody>
      </p:sp>
      <p:sp>
        <p:nvSpPr>
          <p:cNvPr id="3" name="Content Placeholder 2">
            <a:extLst>
              <a:ext uri="{FF2B5EF4-FFF2-40B4-BE49-F238E27FC236}">
                <a16:creationId xmlns:a16="http://schemas.microsoft.com/office/drawing/2014/main" id="{8035FA43-C15A-9CF8-D315-207102634303}"/>
              </a:ext>
            </a:extLst>
          </p:cNvPr>
          <p:cNvSpPr>
            <a:spLocks noGrp="1"/>
          </p:cNvSpPr>
          <p:nvPr>
            <p:ph idx="1"/>
          </p:nvPr>
        </p:nvSpPr>
        <p:spPr/>
        <p:txBody>
          <a:bodyPr>
            <a:normAutofit fontScale="92500" lnSpcReduction="10000"/>
          </a:bodyPr>
          <a:lstStyle/>
          <a:p>
            <a:pPr marL="36900" indent="0">
              <a:buNone/>
            </a:pPr>
            <a:r>
              <a:rPr lang="en-US" sz="2400" dirty="0"/>
              <a:t>b.	 Custody Evaluators</a:t>
            </a:r>
          </a:p>
          <a:p>
            <a:pPr marL="551250" indent="-514350">
              <a:buAutoNum type="romanLcPeriod" startAt="9"/>
            </a:pPr>
            <a:r>
              <a:rPr lang="en-US" sz="2400" dirty="0"/>
              <a:t>The purpose of the Child Custody Evaluation is to assist in determining the psychological best interests of the child.</a:t>
            </a:r>
          </a:p>
          <a:p>
            <a:pPr marL="36900" indent="0">
              <a:buNone/>
            </a:pPr>
            <a:r>
              <a:rPr lang="en-US" sz="2400" dirty="0"/>
              <a:t>From the court’s perspective, the most valuable contributions of psychologists are those that reflect a clinically astute and scientifically sound approach to legally relevant issues. When making recommendations, psychologists should seek to avoid relying upon personal biases or unsupported beliefs.</a:t>
            </a:r>
          </a:p>
          <a:p>
            <a:pPr marL="36900" indent="0">
              <a:buNone/>
            </a:pPr>
            <a:r>
              <a:rPr lang="en-US" sz="2400" dirty="0"/>
              <a:t>Recommendations should be based upon articulated assumptions, interpretations, and inferences that are consistent with established professional and scientific standards. Although there is no one right way to conduct a custody evaluation, there are wrong ways.</a:t>
            </a:r>
          </a:p>
          <a:p>
            <a:pPr marL="36900" indent="0">
              <a:buNone/>
            </a:pPr>
            <a:endParaRPr lang="en-US" dirty="0"/>
          </a:p>
        </p:txBody>
      </p:sp>
    </p:spTree>
    <p:extLst>
      <p:ext uri="{BB962C8B-B14F-4D97-AF65-F5344CB8AC3E}">
        <p14:creationId xmlns:p14="http://schemas.microsoft.com/office/powerpoint/2010/main" val="1214269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5BCC-6F55-C4AA-6F9B-865D5C3CBE22}"/>
              </a:ext>
            </a:extLst>
          </p:cNvPr>
          <p:cNvSpPr>
            <a:spLocks noGrp="1"/>
          </p:cNvSpPr>
          <p:nvPr>
            <p:ph type="title"/>
          </p:nvPr>
        </p:nvSpPr>
        <p:spPr/>
        <p:txBody>
          <a:bodyPr/>
          <a:lstStyle/>
          <a:p>
            <a:r>
              <a:rPr lang="en-US" dirty="0"/>
              <a:t>3 – Tips for the Use of Different Experts</a:t>
            </a:r>
          </a:p>
        </p:txBody>
      </p:sp>
      <p:sp>
        <p:nvSpPr>
          <p:cNvPr id="3" name="Content Placeholder 2">
            <a:extLst>
              <a:ext uri="{FF2B5EF4-FFF2-40B4-BE49-F238E27FC236}">
                <a16:creationId xmlns:a16="http://schemas.microsoft.com/office/drawing/2014/main" id="{8035FA43-C15A-9CF8-D315-207102634303}"/>
              </a:ext>
            </a:extLst>
          </p:cNvPr>
          <p:cNvSpPr>
            <a:spLocks noGrp="1"/>
          </p:cNvSpPr>
          <p:nvPr>
            <p:ph idx="1"/>
          </p:nvPr>
        </p:nvSpPr>
        <p:spPr/>
        <p:txBody>
          <a:bodyPr>
            <a:noAutofit/>
          </a:bodyPr>
          <a:lstStyle/>
          <a:p>
            <a:pPr marL="36900" indent="0">
              <a:buNone/>
            </a:pPr>
            <a:r>
              <a:rPr lang="en-US" sz="2400" dirty="0"/>
              <a:t>b.	 Custody Evaluators</a:t>
            </a:r>
          </a:p>
          <a:p>
            <a:pPr marL="36900" indent="0">
              <a:buNone/>
            </a:pPr>
            <a:r>
              <a:rPr lang="en-US" sz="2400" dirty="0"/>
              <a:t>x.	One way to challenge the results of a custody evaluation is to question the qualifications of the evaluators.  Specifically, the Guidelines for Child Custody Evaluations in Divorce Proceedings and the Model Standards of Practice for Child Custody Evaluations indicate that custody evaluators should have specialized knowledge and training in performing psychological assessments of children, adults, and families as well as education, experience, and/or supervision in child and family development, child and family psychopathology, and the impact of divorce on children. </a:t>
            </a:r>
          </a:p>
        </p:txBody>
      </p:sp>
    </p:spTree>
    <p:extLst>
      <p:ext uri="{BB962C8B-B14F-4D97-AF65-F5344CB8AC3E}">
        <p14:creationId xmlns:p14="http://schemas.microsoft.com/office/powerpoint/2010/main" val="3339969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600DE-A37F-148B-D3BF-1FFAEC059FD3}"/>
              </a:ext>
            </a:extLst>
          </p:cNvPr>
          <p:cNvSpPr>
            <a:spLocks noGrp="1"/>
          </p:cNvSpPr>
          <p:nvPr>
            <p:ph type="title"/>
          </p:nvPr>
        </p:nvSpPr>
        <p:spPr/>
        <p:txBody>
          <a:bodyPr/>
          <a:lstStyle/>
          <a:p>
            <a:r>
              <a:rPr lang="en-US" dirty="0"/>
              <a:t>1 – Working with the Expert</a:t>
            </a:r>
          </a:p>
        </p:txBody>
      </p:sp>
      <p:sp>
        <p:nvSpPr>
          <p:cNvPr id="3" name="Content Placeholder 2">
            <a:extLst>
              <a:ext uri="{FF2B5EF4-FFF2-40B4-BE49-F238E27FC236}">
                <a16:creationId xmlns:a16="http://schemas.microsoft.com/office/drawing/2014/main" id="{7480F8A2-19F6-D459-7986-FC1A078415EF}"/>
              </a:ext>
            </a:extLst>
          </p:cNvPr>
          <p:cNvSpPr>
            <a:spLocks noGrp="1"/>
          </p:cNvSpPr>
          <p:nvPr>
            <p:ph idx="1"/>
          </p:nvPr>
        </p:nvSpPr>
        <p:spPr/>
        <p:txBody>
          <a:bodyPr/>
          <a:lstStyle/>
          <a:p>
            <a:pPr marL="36900" indent="0">
              <a:buNone/>
            </a:pPr>
            <a:r>
              <a:rPr lang="en-US" sz="2800" dirty="0"/>
              <a:t>a.	Keep in Mind the Role of the Expert</a:t>
            </a:r>
          </a:p>
          <a:p>
            <a:pPr marL="414000" lvl="1" indent="0">
              <a:buNone/>
            </a:pPr>
            <a:r>
              <a:rPr lang="en-US" sz="2800" dirty="0"/>
              <a:t>i.	Tell the “story” in a divorce</a:t>
            </a:r>
          </a:p>
          <a:p>
            <a:pPr marL="414000" lvl="1" indent="0">
              <a:buNone/>
            </a:pPr>
            <a:r>
              <a:rPr lang="en-US" sz="2800" dirty="0"/>
              <a:t>ii.	As it relates to evidence:  Gather it, analyze it and interpret it</a:t>
            </a:r>
          </a:p>
          <a:p>
            <a:pPr marL="414000" lvl="1" indent="0">
              <a:buNone/>
            </a:pPr>
            <a:r>
              <a:rPr lang="en-US" sz="2800" dirty="0"/>
              <a:t>iii.	Using a peer reviewed, generally accepted methodology</a:t>
            </a:r>
          </a:p>
          <a:p>
            <a:pPr marL="414000" lvl="1" indent="0">
              <a:buNone/>
            </a:pPr>
            <a:r>
              <a:rPr lang="en-US" sz="2800" dirty="0"/>
              <a:t>iv.	Abiding by applicable rules</a:t>
            </a:r>
          </a:p>
          <a:p>
            <a:pPr marL="414000" lvl="1" indent="0">
              <a:buNone/>
            </a:pPr>
            <a:r>
              <a:rPr lang="en-US" sz="2800" dirty="0"/>
              <a:t>v.	In a manner acceptable to the Court</a:t>
            </a:r>
          </a:p>
          <a:p>
            <a:endParaRPr lang="en-US" dirty="0"/>
          </a:p>
        </p:txBody>
      </p:sp>
    </p:spTree>
    <p:extLst>
      <p:ext uri="{BB962C8B-B14F-4D97-AF65-F5344CB8AC3E}">
        <p14:creationId xmlns:p14="http://schemas.microsoft.com/office/powerpoint/2010/main" val="32594742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5BCC-6F55-C4AA-6F9B-865D5C3CBE22}"/>
              </a:ext>
            </a:extLst>
          </p:cNvPr>
          <p:cNvSpPr>
            <a:spLocks noGrp="1"/>
          </p:cNvSpPr>
          <p:nvPr>
            <p:ph type="title"/>
          </p:nvPr>
        </p:nvSpPr>
        <p:spPr/>
        <p:txBody>
          <a:bodyPr/>
          <a:lstStyle/>
          <a:p>
            <a:r>
              <a:rPr lang="en-US" dirty="0"/>
              <a:t>3 – Tips for the Use of Different Experts</a:t>
            </a:r>
          </a:p>
        </p:txBody>
      </p:sp>
      <p:sp>
        <p:nvSpPr>
          <p:cNvPr id="3" name="Content Placeholder 2">
            <a:extLst>
              <a:ext uri="{FF2B5EF4-FFF2-40B4-BE49-F238E27FC236}">
                <a16:creationId xmlns:a16="http://schemas.microsoft.com/office/drawing/2014/main" id="{8035FA43-C15A-9CF8-D315-207102634303}"/>
              </a:ext>
            </a:extLst>
          </p:cNvPr>
          <p:cNvSpPr>
            <a:spLocks noGrp="1"/>
          </p:cNvSpPr>
          <p:nvPr>
            <p:ph idx="1"/>
          </p:nvPr>
        </p:nvSpPr>
        <p:spPr/>
        <p:txBody>
          <a:bodyPr>
            <a:normAutofit/>
          </a:bodyPr>
          <a:lstStyle/>
          <a:p>
            <a:pPr marL="36900" indent="0">
              <a:buNone/>
            </a:pPr>
            <a:r>
              <a:rPr lang="en-US" sz="2400" dirty="0"/>
              <a:t>b.	 Custody Evaluators</a:t>
            </a:r>
          </a:p>
          <a:p>
            <a:pPr marL="36900" indent="0">
              <a:buNone/>
            </a:pPr>
            <a:r>
              <a:rPr lang="en-US" sz="2400" dirty="0"/>
              <a:t>x.	(Cont’d) A good place to start is to obtain a copy of the psychologist’s curriculum vitae. From the vitae, the psychologist’s training and experience working with children and families and evaluating children and families for custody purposes can be determined. If the psychologist cannot cite any references, this can be used to criticize the psychologist’s overall knowledge in the specific areas about which he or she is forming opinions and making recommendations. The number of custody evaluations that the psychologist has conducted also is a question that should be asked in order to determine the psychologist’s qualifications and experience.</a:t>
            </a:r>
          </a:p>
        </p:txBody>
      </p:sp>
    </p:spTree>
    <p:extLst>
      <p:ext uri="{BB962C8B-B14F-4D97-AF65-F5344CB8AC3E}">
        <p14:creationId xmlns:p14="http://schemas.microsoft.com/office/powerpoint/2010/main" val="7277709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5BCC-6F55-C4AA-6F9B-865D5C3CBE22}"/>
              </a:ext>
            </a:extLst>
          </p:cNvPr>
          <p:cNvSpPr>
            <a:spLocks noGrp="1"/>
          </p:cNvSpPr>
          <p:nvPr>
            <p:ph type="title"/>
          </p:nvPr>
        </p:nvSpPr>
        <p:spPr/>
        <p:txBody>
          <a:bodyPr/>
          <a:lstStyle/>
          <a:p>
            <a:r>
              <a:rPr lang="en-US" dirty="0"/>
              <a:t>3 – Tips for the Use of Different Experts</a:t>
            </a:r>
          </a:p>
        </p:txBody>
      </p:sp>
      <p:sp>
        <p:nvSpPr>
          <p:cNvPr id="3" name="Content Placeholder 2">
            <a:extLst>
              <a:ext uri="{FF2B5EF4-FFF2-40B4-BE49-F238E27FC236}">
                <a16:creationId xmlns:a16="http://schemas.microsoft.com/office/drawing/2014/main" id="{8035FA43-C15A-9CF8-D315-207102634303}"/>
              </a:ext>
            </a:extLst>
          </p:cNvPr>
          <p:cNvSpPr>
            <a:spLocks noGrp="1"/>
          </p:cNvSpPr>
          <p:nvPr>
            <p:ph idx="1"/>
          </p:nvPr>
        </p:nvSpPr>
        <p:spPr/>
        <p:txBody>
          <a:bodyPr>
            <a:noAutofit/>
          </a:bodyPr>
          <a:lstStyle/>
          <a:p>
            <a:pPr marL="36900" indent="0">
              <a:buNone/>
            </a:pPr>
            <a:r>
              <a:rPr lang="en-US" sz="2400" dirty="0"/>
              <a:t>b.	 Custody Evaluators</a:t>
            </a:r>
          </a:p>
          <a:p>
            <a:pPr marL="36900" indent="0">
              <a:buNone/>
            </a:pPr>
            <a:r>
              <a:rPr lang="en-US" sz="2400" dirty="0"/>
              <a:t>xi.	At a minimum, a custody evaluation should involve both parents, the minor child(ren), observations of the parent-child relationships, and contact with relevant collateral sources.</a:t>
            </a:r>
          </a:p>
          <a:p>
            <a:pPr marL="36900" indent="0">
              <a:buNone/>
            </a:pPr>
            <a:r>
              <a:rPr lang="en-US" sz="2400" dirty="0"/>
              <a:t>If an evaluator does not evaluate both parents and the child(ren), he or she cannot and should not make recommendations about custody or time sharing.</a:t>
            </a:r>
          </a:p>
          <a:p>
            <a:pPr marL="36900" indent="0">
              <a:buNone/>
            </a:pPr>
            <a:r>
              <a:rPr lang="en-US" sz="2400" dirty="0"/>
              <a:t>In order to cross examine an adverse psychological witness properly, it is essential to review all of the notes and information collected during the evaluation. The purpose of reviewing the notes, of course, is to find any errors in the information or lack of specificity in the notes.</a:t>
            </a:r>
          </a:p>
        </p:txBody>
      </p:sp>
    </p:spTree>
    <p:extLst>
      <p:ext uri="{BB962C8B-B14F-4D97-AF65-F5344CB8AC3E}">
        <p14:creationId xmlns:p14="http://schemas.microsoft.com/office/powerpoint/2010/main" val="4564299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5BCC-6F55-C4AA-6F9B-865D5C3CBE22}"/>
              </a:ext>
            </a:extLst>
          </p:cNvPr>
          <p:cNvSpPr>
            <a:spLocks noGrp="1"/>
          </p:cNvSpPr>
          <p:nvPr>
            <p:ph type="title"/>
          </p:nvPr>
        </p:nvSpPr>
        <p:spPr/>
        <p:txBody>
          <a:bodyPr/>
          <a:lstStyle/>
          <a:p>
            <a:r>
              <a:rPr lang="en-US" dirty="0"/>
              <a:t>3 – Tips for the Use of Different Experts</a:t>
            </a:r>
          </a:p>
        </p:txBody>
      </p:sp>
      <p:sp>
        <p:nvSpPr>
          <p:cNvPr id="3" name="Content Placeholder 2">
            <a:extLst>
              <a:ext uri="{FF2B5EF4-FFF2-40B4-BE49-F238E27FC236}">
                <a16:creationId xmlns:a16="http://schemas.microsoft.com/office/drawing/2014/main" id="{8035FA43-C15A-9CF8-D315-207102634303}"/>
              </a:ext>
            </a:extLst>
          </p:cNvPr>
          <p:cNvSpPr>
            <a:spLocks noGrp="1"/>
          </p:cNvSpPr>
          <p:nvPr>
            <p:ph idx="1"/>
          </p:nvPr>
        </p:nvSpPr>
        <p:spPr/>
        <p:txBody>
          <a:bodyPr>
            <a:noAutofit/>
          </a:bodyPr>
          <a:lstStyle/>
          <a:p>
            <a:r>
              <a:rPr lang="en-US" sz="2400" dirty="0"/>
              <a:t>b.	 Custody Evaluators</a:t>
            </a:r>
          </a:p>
          <a:p>
            <a:r>
              <a:rPr lang="en-US" sz="2400" dirty="0"/>
              <a:t>xii.	Although psychological testing is the part of the evaluation usually most foreign and confusing to attorneys, knowing some basic information about psychological testing can be helpful in both preparation and cross examination. Validity, reliability, and a strong research base are important factors in the selection of psychological tests in forensic cases. </a:t>
            </a:r>
          </a:p>
          <a:p>
            <a:r>
              <a:rPr lang="en-US" sz="2400" dirty="0"/>
              <a:t>A psychological consultant can obtain the actual test data, re-score it to make sure it was scored and interpreted correctly (many times it has not been), provide consultation, elaborate on the strengths and weaknesses of the overall evaluation, and assist in preparing for deposition or trial questioning of the custody evaluator.</a:t>
            </a:r>
          </a:p>
        </p:txBody>
      </p:sp>
    </p:spTree>
    <p:extLst>
      <p:ext uri="{BB962C8B-B14F-4D97-AF65-F5344CB8AC3E}">
        <p14:creationId xmlns:p14="http://schemas.microsoft.com/office/powerpoint/2010/main" val="32231147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5BCC-6F55-C4AA-6F9B-865D5C3CBE22}"/>
              </a:ext>
            </a:extLst>
          </p:cNvPr>
          <p:cNvSpPr>
            <a:spLocks noGrp="1"/>
          </p:cNvSpPr>
          <p:nvPr>
            <p:ph type="title"/>
          </p:nvPr>
        </p:nvSpPr>
        <p:spPr/>
        <p:txBody>
          <a:bodyPr/>
          <a:lstStyle/>
          <a:p>
            <a:r>
              <a:rPr lang="en-US" dirty="0"/>
              <a:t>3 – Tips for the Use of Different Experts</a:t>
            </a:r>
          </a:p>
        </p:txBody>
      </p:sp>
      <p:sp>
        <p:nvSpPr>
          <p:cNvPr id="3" name="Content Placeholder 2">
            <a:extLst>
              <a:ext uri="{FF2B5EF4-FFF2-40B4-BE49-F238E27FC236}">
                <a16:creationId xmlns:a16="http://schemas.microsoft.com/office/drawing/2014/main" id="{8035FA43-C15A-9CF8-D315-207102634303}"/>
              </a:ext>
            </a:extLst>
          </p:cNvPr>
          <p:cNvSpPr>
            <a:spLocks noGrp="1"/>
          </p:cNvSpPr>
          <p:nvPr>
            <p:ph idx="1"/>
          </p:nvPr>
        </p:nvSpPr>
        <p:spPr/>
        <p:txBody>
          <a:bodyPr>
            <a:noAutofit/>
          </a:bodyPr>
          <a:lstStyle/>
          <a:p>
            <a:pPr marL="36900" indent="0">
              <a:buNone/>
            </a:pPr>
            <a:r>
              <a:rPr lang="en-US" dirty="0"/>
              <a:t>b.	 Custody Evaluators</a:t>
            </a:r>
          </a:p>
          <a:p>
            <a:pPr marL="36900" indent="0">
              <a:buNone/>
            </a:pPr>
            <a:r>
              <a:rPr lang="en-US" dirty="0"/>
              <a:t>xiii.		Always make notes of discrepancies and/or omissions, as attorneys can point these out to the custody evaluator and he or she may be willing to amend the custody evaluation report. The discrepancies must be significant and verifiable for the custody evaluator to make revisions to the custody evaluation report. Also, be sure to check the Custody Evaluation Guidelines.</a:t>
            </a:r>
          </a:p>
          <a:p>
            <a:pPr marL="36900" indent="0">
              <a:buNone/>
            </a:pPr>
            <a:r>
              <a:rPr lang="en-US" dirty="0"/>
              <a:t>The American Psychological Association has established guidelines for custody evaluations. Have the Custody Evaluation reviewed. Experts in custody evaluations will be able to review custody evaluation for methodological flaws including signs of bias, failure to follow established guidelines and gaps in data</a:t>
            </a:r>
          </a:p>
          <a:p>
            <a:pPr marL="36900" indent="0">
              <a:buNone/>
            </a:pPr>
            <a:r>
              <a:rPr lang="en-US" dirty="0"/>
              <a:t>In addition to receiving a copy of the custody evaluation, be sure to receive a copy of the custody evaluator’s curriculum vitae. </a:t>
            </a:r>
          </a:p>
          <a:p>
            <a:pPr marL="36900" indent="0">
              <a:buNone/>
            </a:pPr>
            <a:endParaRPr lang="en-US" dirty="0"/>
          </a:p>
        </p:txBody>
      </p:sp>
    </p:spTree>
    <p:extLst>
      <p:ext uri="{BB962C8B-B14F-4D97-AF65-F5344CB8AC3E}">
        <p14:creationId xmlns:p14="http://schemas.microsoft.com/office/powerpoint/2010/main" val="16358659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5BCC-6F55-C4AA-6F9B-865D5C3CBE22}"/>
              </a:ext>
            </a:extLst>
          </p:cNvPr>
          <p:cNvSpPr>
            <a:spLocks noGrp="1"/>
          </p:cNvSpPr>
          <p:nvPr>
            <p:ph type="title"/>
          </p:nvPr>
        </p:nvSpPr>
        <p:spPr/>
        <p:txBody>
          <a:bodyPr/>
          <a:lstStyle/>
          <a:p>
            <a:r>
              <a:rPr lang="en-US" dirty="0"/>
              <a:t>3 – Tips for the Use of Different Experts</a:t>
            </a:r>
          </a:p>
        </p:txBody>
      </p:sp>
      <p:sp>
        <p:nvSpPr>
          <p:cNvPr id="3" name="Content Placeholder 2">
            <a:extLst>
              <a:ext uri="{FF2B5EF4-FFF2-40B4-BE49-F238E27FC236}">
                <a16:creationId xmlns:a16="http://schemas.microsoft.com/office/drawing/2014/main" id="{8035FA43-C15A-9CF8-D315-207102634303}"/>
              </a:ext>
            </a:extLst>
          </p:cNvPr>
          <p:cNvSpPr>
            <a:spLocks noGrp="1"/>
          </p:cNvSpPr>
          <p:nvPr>
            <p:ph idx="1"/>
          </p:nvPr>
        </p:nvSpPr>
        <p:spPr/>
        <p:txBody>
          <a:bodyPr>
            <a:noAutofit/>
          </a:bodyPr>
          <a:lstStyle/>
          <a:p>
            <a:pPr marL="36900" indent="0">
              <a:buNone/>
            </a:pPr>
            <a:r>
              <a:rPr lang="en-US" dirty="0"/>
              <a:t>b.	 Custody Evaluators</a:t>
            </a:r>
          </a:p>
          <a:p>
            <a:pPr marL="36900" indent="0">
              <a:buNone/>
            </a:pPr>
            <a:r>
              <a:rPr lang="en-US" dirty="0"/>
              <a:t>xiv.	Remember, custody determinations are often the most difficult decisions for judges, and they will rely heavily on expert’s opinions so know your expert’s expertise. Do they specialize in children or adults? Are they knowledgeable and capable of recognizing abuse settings? Do they have any particular tendencies in their recommendations?</a:t>
            </a:r>
          </a:p>
          <a:p>
            <a:pPr marL="36900" indent="0">
              <a:buNone/>
            </a:pPr>
            <a:r>
              <a:rPr lang="en-US" dirty="0"/>
              <a:t>Be prepared to attack weaknesses in your opponent’s evaluation and to highlight the strengths of yours. This can be as simple as knowing whether the expert was appointed by the court or hired by the opposing party. Is the expert rattling off field specific terminology that sounds dire but really has little application to the relevant legal standard?</a:t>
            </a:r>
          </a:p>
          <a:p>
            <a:pPr marL="36900" indent="0">
              <a:buNone/>
            </a:pPr>
            <a:r>
              <a:rPr lang="en-US" dirty="0"/>
              <a:t>Make sure your expert knows the law of the jurisdiction and highlight when the opposition does not.</a:t>
            </a:r>
          </a:p>
        </p:txBody>
      </p:sp>
    </p:spTree>
    <p:extLst>
      <p:ext uri="{BB962C8B-B14F-4D97-AF65-F5344CB8AC3E}">
        <p14:creationId xmlns:p14="http://schemas.microsoft.com/office/powerpoint/2010/main" val="40513490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5BCC-6F55-C4AA-6F9B-865D5C3CBE22}"/>
              </a:ext>
            </a:extLst>
          </p:cNvPr>
          <p:cNvSpPr>
            <a:spLocks noGrp="1"/>
          </p:cNvSpPr>
          <p:nvPr>
            <p:ph type="title"/>
          </p:nvPr>
        </p:nvSpPr>
        <p:spPr/>
        <p:txBody>
          <a:bodyPr/>
          <a:lstStyle/>
          <a:p>
            <a:r>
              <a:rPr lang="en-US" dirty="0"/>
              <a:t>3 – Tips for the Use of Different Experts</a:t>
            </a:r>
          </a:p>
        </p:txBody>
      </p:sp>
      <p:sp>
        <p:nvSpPr>
          <p:cNvPr id="3" name="Content Placeholder 2">
            <a:extLst>
              <a:ext uri="{FF2B5EF4-FFF2-40B4-BE49-F238E27FC236}">
                <a16:creationId xmlns:a16="http://schemas.microsoft.com/office/drawing/2014/main" id="{8035FA43-C15A-9CF8-D315-207102634303}"/>
              </a:ext>
            </a:extLst>
          </p:cNvPr>
          <p:cNvSpPr>
            <a:spLocks noGrp="1"/>
          </p:cNvSpPr>
          <p:nvPr>
            <p:ph idx="1"/>
          </p:nvPr>
        </p:nvSpPr>
        <p:spPr/>
        <p:txBody>
          <a:bodyPr>
            <a:noAutofit/>
          </a:bodyPr>
          <a:lstStyle/>
          <a:p>
            <a:pPr marL="36900" indent="0">
              <a:buNone/>
            </a:pPr>
            <a:r>
              <a:rPr lang="en-US" dirty="0"/>
              <a:t>b.	 Custody Evaluators</a:t>
            </a:r>
          </a:p>
          <a:p>
            <a:pPr marL="36900" indent="0">
              <a:buNone/>
            </a:pPr>
            <a:r>
              <a:rPr lang="en-US" dirty="0"/>
              <a:t>xv.	The report should clearly present the evaluator’s opinions and recommendations as well as the basis for these opinions and recommendations.</a:t>
            </a:r>
          </a:p>
          <a:p>
            <a:pPr marL="36900" indent="0">
              <a:buNone/>
            </a:pPr>
            <a:r>
              <a:rPr lang="en-US" dirty="0"/>
              <a:t>In doing so, it should include a description of all of the data relied upon in the evaluation, including parent and child interview information, test results, parent-child observations, collateral source information, and whatever records were reviewed and relied upon.</a:t>
            </a:r>
          </a:p>
          <a:p>
            <a:pPr marL="36900" indent="0">
              <a:buNone/>
            </a:pPr>
            <a:r>
              <a:rPr lang="en-US" dirty="0"/>
              <a:t>If any of these essential parts are lacking within a custody evaluation, it can create a question of the accuracy and thoroughness of the evaluation and it should be questioned.</a:t>
            </a:r>
          </a:p>
        </p:txBody>
      </p:sp>
    </p:spTree>
    <p:extLst>
      <p:ext uri="{BB962C8B-B14F-4D97-AF65-F5344CB8AC3E}">
        <p14:creationId xmlns:p14="http://schemas.microsoft.com/office/powerpoint/2010/main" val="3175973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5BCC-6F55-C4AA-6F9B-865D5C3CBE22}"/>
              </a:ext>
            </a:extLst>
          </p:cNvPr>
          <p:cNvSpPr>
            <a:spLocks noGrp="1"/>
          </p:cNvSpPr>
          <p:nvPr>
            <p:ph type="title"/>
          </p:nvPr>
        </p:nvSpPr>
        <p:spPr/>
        <p:txBody>
          <a:bodyPr/>
          <a:lstStyle/>
          <a:p>
            <a:r>
              <a:rPr lang="en-US" dirty="0"/>
              <a:t>3 – Tips for the Use of Different Experts</a:t>
            </a:r>
          </a:p>
        </p:txBody>
      </p:sp>
      <p:sp>
        <p:nvSpPr>
          <p:cNvPr id="3" name="Content Placeholder 2">
            <a:extLst>
              <a:ext uri="{FF2B5EF4-FFF2-40B4-BE49-F238E27FC236}">
                <a16:creationId xmlns:a16="http://schemas.microsoft.com/office/drawing/2014/main" id="{8035FA43-C15A-9CF8-D315-207102634303}"/>
              </a:ext>
            </a:extLst>
          </p:cNvPr>
          <p:cNvSpPr>
            <a:spLocks noGrp="1"/>
          </p:cNvSpPr>
          <p:nvPr>
            <p:ph idx="1"/>
          </p:nvPr>
        </p:nvSpPr>
        <p:spPr/>
        <p:txBody>
          <a:bodyPr>
            <a:normAutofit fontScale="92500" lnSpcReduction="10000"/>
          </a:bodyPr>
          <a:lstStyle/>
          <a:p>
            <a:pPr marL="36900" indent="0">
              <a:buNone/>
            </a:pPr>
            <a:r>
              <a:rPr lang="en-US" dirty="0"/>
              <a:t>b.	 Custody Evaluators</a:t>
            </a:r>
          </a:p>
          <a:p>
            <a:pPr marL="36900" indent="0">
              <a:buNone/>
            </a:pPr>
            <a:r>
              <a:rPr lang="en-US" dirty="0"/>
              <a:t>xvi.	Expect to cover the following:</a:t>
            </a:r>
          </a:p>
          <a:p>
            <a:pPr marL="414000" lvl="1" indent="0">
              <a:buNone/>
            </a:pPr>
            <a:r>
              <a:rPr lang="en-US" sz="2000" dirty="0"/>
              <a:t>•	Is the report complete? Is there a significant flaw?</a:t>
            </a:r>
          </a:p>
          <a:p>
            <a:pPr marL="414000" lvl="1" indent="0">
              <a:buNone/>
            </a:pPr>
            <a:r>
              <a:rPr lang="en-US" sz="2000" dirty="0"/>
              <a:t>•	Was the evaluation process conducted sloppily?</a:t>
            </a:r>
          </a:p>
          <a:p>
            <a:pPr marL="414000" lvl="1" indent="0">
              <a:buNone/>
            </a:pPr>
            <a:r>
              <a:rPr lang="en-US" sz="2000" dirty="0"/>
              <a:t>•	Are identified weaknesses probative? Do they demonstrate unreliable conclusions?</a:t>
            </a:r>
          </a:p>
          <a:p>
            <a:pPr marL="414000" lvl="1" indent="0">
              <a:buNone/>
            </a:pPr>
            <a:r>
              <a:rPr lang="en-US" sz="2000" dirty="0"/>
              <a:t>•	Were interviews with parents conducted in a balanced manner? Were they neutral, unbiased and sufficiently in-depth so each parent could respond to other parent’s views? Did the evaluator ask each parent the same questions?</a:t>
            </a:r>
          </a:p>
          <a:p>
            <a:pPr marL="414000" lvl="1" indent="0">
              <a:buNone/>
            </a:pPr>
            <a:r>
              <a:rPr lang="en-US" sz="2000" dirty="0"/>
              <a:t>•	Were interviews with the child age-appropriate, development-appropriate and sufficiently in-depth to glean the child’s moods and relationship with each parent?</a:t>
            </a:r>
          </a:p>
          <a:p>
            <a:pPr marL="414000" lvl="1" indent="0">
              <a:buNone/>
            </a:pPr>
            <a:r>
              <a:rPr lang="en-US" sz="2000" dirty="0"/>
              <a:t>•	Were case records and evaluation data properly integrated?</a:t>
            </a:r>
          </a:p>
        </p:txBody>
      </p:sp>
    </p:spTree>
    <p:extLst>
      <p:ext uri="{BB962C8B-B14F-4D97-AF65-F5344CB8AC3E}">
        <p14:creationId xmlns:p14="http://schemas.microsoft.com/office/powerpoint/2010/main" val="29923331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5BCC-6F55-C4AA-6F9B-865D5C3CBE22}"/>
              </a:ext>
            </a:extLst>
          </p:cNvPr>
          <p:cNvSpPr>
            <a:spLocks noGrp="1"/>
          </p:cNvSpPr>
          <p:nvPr>
            <p:ph type="title"/>
          </p:nvPr>
        </p:nvSpPr>
        <p:spPr/>
        <p:txBody>
          <a:bodyPr/>
          <a:lstStyle/>
          <a:p>
            <a:r>
              <a:rPr lang="en-US" dirty="0"/>
              <a:t>3 – Tips for the Use of Different Experts</a:t>
            </a:r>
          </a:p>
        </p:txBody>
      </p:sp>
      <p:sp>
        <p:nvSpPr>
          <p:cNvPr id="3" name="Content Placeholder 2">
            <a:extLst>
              <a:ext uri="{FF2B5EF4-FFF2-40B4-BE49-F238E27FC236}">
                <a16:creationId xmlns:a16="http://schemas.microsoft.com/office/drawing/2014/main" id="{8035FA43-C15A-9CF8-D315-207102634303}"/>
              </a:ext>
            </a:extLst>
          </p:cNvPr>
          <p:cNvSpPr>
            <a:spLocks noGrp="1"/>
          </p:cNvSpPr>
          <p:nvPr>
            <p:ph idx="1"/>
          </p:nvPr>
        </p:nvSpPr>
        <p:spPr/>
        <p:txBody>
          <a:bodyPr>
            <a:normAutofit fontScale="32500" lnSpcReduction="20000"/>
          </a:bodyPr>
          <a:lstStyle/>
          <a:p>
            <a:pPr marL="36900" indent="0">
              <a:buNone/>
            </a:pPr>
            <a:r>
              <a:rPr lang="en-US" dirty="0"/>
              <a:t>b.</a:t>
            </a:r>
            <a:r>
              <a:rPr lang="en-US" sz="1900" dirty="0"/>
              <a:t>	</a:t>
            </a:r>
            <a:r>
              <a:rPr lang="en-US" sz="2900" dirty="0"/>
              <a:t> </a:t>
            </a:r>
            <a:r>
              <a:rPr lang="en-US" sz="4900" dirty="0"/>
              <a:t>Custody Evaluators</a:t>
            </a:r>
          </a:p>
          <a:p>
            <a:pPr marL="36900" indent="0">
              <a:buNone/>
            </a:pPr>
            <a:r>
              <a:rPr lang="en-US" sz="4900" dirty="0"/>
              <a:t>xvi.	Expect to cover the following:</a:t>
            </a:r>
          </a:p>
          <a:p>
            <a:pPr marL="414000" lvl="1" indent="0">
              <a:buNone/>
            </a:pPr>
            <a:r>
              <a:rPr lang="en-US" sz="4900" dirty="0"/>
              <a:t>•	Were collateral informants reviewed fairly? Were essential collateral informants contacted? Did the evaluator explain why certain collaterals were not contacted (redundancy, unavailable)? Was a log kept of phone and in-person contacts?</a:t>
            </a:r>
          </a:p>
          <a:p>
            <a:pPr marL="414000" lvl="1" indent="0">
              <a:buNone/>
            </a:pPr>
            <a:r>
              <a:rPr lang="en-US" sz="4900" dirty="0"/>
              <a:t>•	Was data properly analyzed in forming conclusions and recommendations? Were multiple hypotheses considered?</a:t>
            </a:r>
          </a:p>
          <a:p>
            <a:pPr marL="414000" lvl="1" indent="0">
              <a:buNone/>
            </a:pPr>
            <a:r>
              <a:rPr lang="en-US" sz="4900" dirty="0"/>
              <a:t>•	Was case data properly integrated into the report?</a:t>
            </a:r>
          </a:p>
          <a:p>
            <a:pPr marL="414000" lvl="1" indent="0">
              <a:buNone/>
            </a:pPr>
            <a:r>
              <a:rPr lang="en-US" sz="4900" dirty="0"/>
              <a:t>•	Were recommendations logically connected and consistent with the data? Was any conclusion supported with inadequate or insufficient data? Did the evaluator choose only the data that supported a conclusion?</a:t>
            </a:r>
          </a:p>
          <a:p>
            <a:pPr marL="414000" lvl="1" indent="0">
              <a:buNone/>
            </a:pPr>
            <a:r>
              <a:rPr lang="en-US" sz="4900" dirty="0"/>
              <a:t>•	Did the evaluator get the important facts correct? A significant factual error could render the evaluation useless.</a:t>
            </a:r>
          </a:p>
          <a:p>
            <a:pPr marL="414000" lvl="1" indent="0">
              <a:buNone/>
            </a:pPr>
            <a:r>
              <a:rPr lang="en-US" sz="4900" dirty="0"/>
              <a:t>•	Is there any indication that the evaluator was biased, prejudiced or discriminated?</a:t>
            </a:r>
          </a:p>
          <a:p>
            <a:pPr marL="414000" lvl="1" indent="0">
              <a:buNone/>
            </a:pPr>
            <a:r>
              <a:rPr lang="en-US" sz="4900" dirty="0"/>
              <a:t>•	Did the evaluator misrepresent test results or incorrectly score a test?</a:t>
            </a:r>
          </a:p>
        </p:txBody>
      </p:sp>
    </p:spTree>
    <p:extLst>
      <p:ext uri="{BB962C8B-B14F-4D97-AF65-F5344CB8AC3E}">
        <p14:creationId xmlns:p14="http://schemas.microsoft.com/office/powerpoint/2010/main" val="36810970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5BCC-6F55-C4AA-6F9B-865D5C3CBE22}"/>
              </a:ext>
            </a:extLst>
          </p:cNvPr>
          <p:cNvSpPr>
            <a:spLocks noGrp="1"/>
          </p:cNvSpPr>
          <p:nvPr>
            <p:ph type="title"/>
          </p:nvPr>
        </p:nvSpPr>
        <p:spPr/>
        <p:txBody>
          <a:bodyPr/>
          <a:lstStyle/>
          <a:p>
            <a:r>
              <a:rPr lang="en-US" dirty="0"/>
              <a:t>3 – Tips for the Use of Different Experts</a:t>
            </a:r>
          </a:p>
        </p:txBody>
      </p:sp>
      <p:sp>
        <p:nvSpPr>
          <p:cNvPr id="3" name="Content Placeholder 2">
            <a:extLst>
              <a:ext uri="{FF2B5EF4-FFF2-40B4-BE49-F238E27FC236}">
                <a16:creationId xmlns:a16="http://schemas.microsoft.com/office/drawing/2014/main" id="{8035FA43-C15A-9CF8-D315-207102634303}"/>
              </a:ext>
            </a:extLst>
          </p:cNvPr>
          <p:cNvSpPr>
            <a:spLocks noGrp="1"/>
          </p:cNvSpPr>
          <p:nvPr>
            <p:ph idx="1"/>
          </p:nvPr>
        </p:nvSpPr>
        <p:spPr/>
        <p:txBody>
          <a:bodyPr>
            <a:normAutofit fontScale="92500" lnSpcReduction="10000"/>
          </a:bodyPr>
          <a:lstStyle/>
          <a:p>
            <a:pPr marL="36900" indent="0">
              <a:buNone/>
            </a:pPr>
            <a:r>
              <a:rPr lang="en-US" sz="2400" dirty="0"/>
              <a:t>c.	Vocational Evaluator</a:t>
            </a:r>
          </a:p>
          <a:p>
            <a:pPr marL="36900" indent="0">
              <a:buNone/>
            </a:pPr>
            <a:r>
              <a:rPr lang="en-US" sz="2400" dirty="0"/>
              <a:t>i.	The purpose of evaluation is to assess current and/or future employability and wage-earning capacity for the court. It can include the presentation of a vocational plan outlining specific details as to how the person will return to the job market (e.g., training time, cost, appropriate programs, entry/ceiling earnings upon plan completion, and job availability).</a:t>
            </a:r>
          </a:p>
          <a:p>
            <a:pPr marL="36900" indent="0">
              <a:buNone/>
            </a:pPr>
            <a:r>
              <a:rPr lang="en-US" sz="2400" dirty="0"/>
              <a:t>ii.	This procedure is not a method for the diagnosis or treatment of psychological problems nor does it allow for career counseling over a period of time (i.e., job development, job placement) unless it was part of the referral. Vocational tests cannot be failed, but are used only as a means of identifying the person’s strengths, interests and personality, work values, and transferable work skills.</a:t>
            </a:r>
          </a:p>
          <a:p>
            <a:endParaRPr lang="en-US" dirty="0"/>
          </a:p>
        </p:txBody>
      </p:sp>
    </p:spTree>
    <p:extLst>
      <p:ext uri="{BB962C8B-B14F-4D97-AF65-F5344CB8AC3E}">
        <p14:creationId xmlns:p14="http://schemas.microsoft.com/office/powerpoint/2010/main" val="38592307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03EAB-4F2E-46BA-0289-916C65B93C55}"/>
              </a:ext>
            </a:extLst>
          </p:cNvPr>
          <p:cNvSpPr>
            <a:spLocks noGrp="1"/>
          </p:cNvSpPr>
          <p:nvPr>
            <p:ph type="title"/>
          </p:nvPr>
        </p:nvSpPr>
        <p:spPr>
          <a:xfrm>
            <a:off x="861791" y="835383"/>
            <a:ext cx="3382832" cy="3499549"/>
          </a:xfrm>
        </p:spPr>
        <p:txBody>
          <a:bodyPr vert="horz" lIns="91440" tIns="45720" rIns="91440" bIns="45720" rtlCol="0" anchor="b">
            <a:normAutofit/>
          </a:bodyPr>
          <a:lstStyle/>
          <a:p>
            <a:pPr algn="l"/>
            <a:r>
              <a:rPr lang="en-US" sz="4200" dirty="0"/>
              <a:t>Vocational Evaluators</a:t>
            </a:r>
          </a:p>
        </p:txBody>
      </p:sp>
      <p:pic>
        <p:nvPicPr>
          <p:cNvPr id="5127" name="Picture 5126">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5129" name="Picture 5128">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pic>
        <p:nvPicPr>
          <p:cNvPr id="5122" name="Picture 2" descr="A person with long hair and mustache&#10;&#10;Description automatically generated">
            <a:extLst>
              <a:ext uri="{FF2B5EF4-FFF2-40B4-BE49-F238E27FC236}">
                <a16:creationId xmlns:a16="http://schemas.microsoft.com/office/drawing/2014/main" id="{F79F549F-9EF9-582B-4AC2-3F9D380BA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63" r="4464" b="1"/>
          <a:stretch/>
        </p:blipFill>
        <p:spPr bwMode="auto">
          <a:xfrm>
            <a:off x="4654297" y="10"/>
            <a:ext cx="7537704"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272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4B4B5-6245-A36C-AD12-22BD08A2B122}"/>
              </a:ext>
            </a:extLst>
          </p:cNvPr>
          <p:cNvSpPr>
            <a:spLocks noGrp="1"/>
          </p:cNvSpPr>
          <p:nvPr>
            <p:ph type="title"/>
          </p:nvPr>
        </p:nvSpPr>
        <p:spPr/>
        <p:txBody>
          <a:bodyPr/>
          <a:lstStyle/>
          <a:p>
            <a:r>
              <a:rPr lang="en-US" dirty="0"/>
              <a:t>1 – Working with the Expert</a:t>
            </a:r>
          </a:p>
        </p:txBody>
      </p:sp>
      <p:sp>
        <p:nvSpPr>
          <p:cNvPr id="3" name="Content Placeholder 2">
            <a:extLst>
              <a:ext uri="{FF2B5EF4-FFF2-40B4-BE49-F238E27FC236}">
                <a16:creationId xmlns:a16="http://schemas.microsoft.com/office/drawing/2014/main" id="{2C41ECD6-5F15-FD82-8068-711E360EDB35}"/>
              </a:ext>
            </a:extLst>
          </p:cNvPr>
          <p:cNvSpPr>
            <a:spLocks noGrp="1"/>
          </p:cNvSpPr>
          <p:nvPr>
            <p:ph idx="1"/>
          </p:nvPr>
        </p:nvSpPr>
        <p:spPr/>
        <p:txBody>
          <a:bodyPr>
            <a:normAutofit lnSpcReduction="10000"/>
          </a:bodyPr>
          <a:lstStyle/>
          <a:p>
            <a:pPr marL="36900" indent="0">
              <a:buNone/>
            </a:pPr>
            <a:r>
              <a:rPr lang="en-US" sz="2400" dirty="0"/>
              <a:t>b.	</a:t>
            </a:r>
            <a:r>
              <a:rPr lang="en-US" sz="2800" dirty="0"/>
              <a:t>Use the forensic expert you have retained to help you from the beginning;</a:t>
            </a:r>
          </a:p>
          <a:p>
            <a:pPr marL="414000" lvl="1" indent="0">
              <a:buNone/>
            </a:pPr>
            <a:r>
              <a:rPr lang="en-US" sz="2800" dirty="0"/>
              <a:t>i.	Assist you in the discovery process</a:t>
            </a:r>
          </a:p>
          <a:p>
            <a:pPr marL="720000" lvl="2" indent="0">
              <a:buNone/>
            </a:pPr>
            <a:r>
              <a:rPr lang="en-US" sz="2800" dirty="0"/>
              <a:t>•	Interrogatories</a:t>
            </a:r>
          </a:p>
          <a:p>
            <a:pPr marL="720000" lvl="2" indent="0">
              <a:buNone/>
            </a:pPr>
            <a:r>
              <a:rPr lang="en-US" sz="2800" dirty="0"/>
              <a:t>•	Request for Production of Documents</a:t>
            </a:r>
          </a:p>
          <a:p>
            <a:pPr marL="414000" lvl="1" indent="0">
              <a:buNone/>
            </a:pPr>
            <a:r>
              <a:rPr lang="en-US" sz="2800" dirty="0"/>
              <a:t>ii.	Prepare written report (if necessary or required)</a:t>
            </a:r>
          </a:p>
          <a:p>
            <a:pPr marL="414000" lvl="1" indent="0">
              <a:buNone/>
            </a:pPr>
            <a:r>
              <a:rPr lang="en-US" sz="2800" dirty="0"/>
              <a:t>iii.	Assist with deposition and cross-examination of opposing expert</a:t>
            </a:r>
          </a:p>
          <a:p>
            <a:endParaRPr lang="en-US" dirty="0"/>
          </a:p>
        </p:txBody>
      </p:sp>
    </p:spTree>
    <p:extLst>
      <p:ext uri="{BB962C8B-B14F-4D97-AF65-F5344CB8AC3E}">
        <p14:creationId xmlns:p14="http://schemas.microsoft.com/office/powerpoint/2010/main" val="41624296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5BCC-6F55-C4AA-6F9B-865D5C3CBE22}"/>
              </a:ext>
            </a:extLst>
          </p:cNvPr>
          <p:cNvSpPr>
            <a:spLocks noGrp="1"/>
          </p:cNvSpPr>
          <p:nvPr>
            <p:ph type="title"/>
          </p:nvPr>
        </p:nvSpPr>
        <p:spPr/>
        <p:txBody>
          <a:bodyPr/>
          <a:lstStyle/>
          <a:p>
            <a:r>
              <a:rPr lang="en-US" dirty="0"/>
              <a:t>3 – Tips for the Use of Different Experts</a:t>
            </a:r>
          </a:p>
        </p:txBody>
      </p:sp>
      <p:sp>
        <p:nvSpPr>
          <p:cNvPr id="3" name="Content Placeholder 2">
            <a:extLst>
              <a:ext uri="{FF2B5EF4-FFF2-40B4-BE49-F238E27FC236}">
                <a16:creationId xmlns:a16="http://schemas.microsoft.com/office/drawing/2014/main" id="{8035FA43-C15A-9CF8-D315-207102634303}"/>
              </a:ext>
            </a:extLst>
          </p:cNvPr>
          <p:cNvSpPr>
            <a:spLocks noGrp="1"/>
          </p:cNvSpPr>
          <p:nvPr>
            <p:ph idx="1"/>
          </p:nvPr>
        </p:nvSpPr>
        <p:spPr/>
        <p:txBody>
          <a:bodyPr>
            <a:normAutofit/>
          </a:bodyPr>
          <a:lstStyle/>
          <a:p>
            <a:pPr marL="36900" indent="0">
              <a:buNone/>
            </a:pPr>
            <a:r>
              <a:rPr lang="en-US" dirty="0"/>
              <a:t>c.	Vocational Evaluator</a:t>
            </a:r>
          </a:p>
          <a:p>
            <a:pPr marL="551250" indent="-514350">
              <a:buAutoNum type="romanLcPeriod" startAt="3"/>
            </a:pPr>
            <a:r>
              <a:rPr lang="en-US" dirty="0"/>
              <a:t>The vocational/career assessment is a master’s level occupation.</a:t>
            </a:r>
          </a:p>
          <a:p>
            <a:pPr marL="36900" indent="0">
              <a:buNone/>
            </a:pPr>
            <a:r>
              <a:rPr lang="en-US" dirty="0"/>
              <a:t>With three years of professional experience and recommendations from supervisors, a person can sit for a written examination leading to Board certification as a National Certified Counselor (NBCC) followed by application to sit for a written examination covering five competency areas of career counseling.</a:t>
            </a:r>
          </a:p>
          <a:p>
            <a:pPr marL="36900" indent="0">
              <a:buNone/>
            </a:pPr>
            <a:r>
              <a:rPr lang="en-US" dirty="0"/>
              <a:t>With successful passage, the person becomes a National Certified Career Counselor (NCCC) through the National Council for Credentialing Career Counselors, National Vocational Guidance Association.</a:t>
            </a:r>
          </a:p>
          <a:p>
            <a:pPr marL="36900" indent="0">
              <a:buNone/>
            </a:pPr>
            <a:r>
              <a:rPr lang="en-US" dirty="0"/>
              <a:t>The designation of Certified Rehabilitation Counselor (CRC) is also available through a state certification process.</a:t>
            </a:r>
          </a:p>
        </p:txBody>
      </p:sp>
    </p:spTree>
    <p:extLst>
      <p:ext uri="{BB962C8B-B14F-4D97-AF65-F5344CB8AC3E}">
        <p14:creationId xmlns:p14="http://schemas.microsoft.com/office/powerpoint/2010/main" val="25326385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5BCC-6F55-C4AA-6F9B-865D5C3CBE22}"/>
              </a:ext>
            </a:extLst>
          </p:cNvPr>
          <p:cNvSpPr>
            <a:spLocks noGrp="1"/>
          </p:cNvSpPr>
          <p:nvPr>
            <p:ph type="title"/>
          </p:nvPr>
        </p:nvSpPr>
        <p:spPr/>
        <p:txBody>
          <a:bodyPr/>
          <a:lstStyle/>
          <a:p>
            <a:r>
              <a:rPr lang="en-US" dirty="0"/>
              <a:t>3 – Tips for the Use of Different Experts</a:t>
            </a:r>
          </a:p>
        </p:txBody>
      </p:sp>
      <p:sp>
        <p:nvSpPr>
          <p:cNvPr id="3" name="Content Placeholder 2">
            <a:extLst>
              <a:ext uri="{FF2B5EF4-FFF2-40B4-BE49-F238E27FC236}">
                <a16:creationId xmlns:a16="http://schemas.microsoft.com/office/drawing/2014/main" id="{8035FA43-C15A-9CF8-D315-207102634303}"/>
              </a:ext>
            </a:extLst>
          </p:cNvPr>
          <p:cNvSpPr>
            <a:spLocks noGrp="1"/>
          </p:cNvSpPr>
          <p:nvPr>
            <p:ph idx="1"/>
          </p:nvPr>
        </p:nvSpPr>
        <p:spPr/>
        <p:txBody>
          <a:bodyPr>
            <a:normAutofit/>
          </a:bodyPr>
          <a:lstStyle/>
          <a:p>
            <a:pPr marL="36900" indent="0">
              <a:buNone/>
            </a:pPr>
            <a:r>
              <a:rPr lang="en-US" sz="2400" dirty="0"/>
              <a:t>c.	Vocational Evaluator</a:t>
            </a:r>
          </a:p>
          <a:p>
            <a:pPr marL="36900" indent="0">
              <a:buNone/>
            </a:pPr>
            <a:r>
              <a:rPr lang="en-US" sz="2400" dirty="0"/>
              <a:t>iv.	The first step is usually a diagnostic interview, which is a question/answer procedure to gather pertinent information affecting employability (e.g. work/life experiences, health, age, length of absence from the work force, educational background, vocational/career goals or priorities, motivation, an d current family/personal situation). This will also be your opportunity to ask any questions you may have regarding this evaluation process.</a:t>
            </a:r>
          </a:p>
        </p:txBody>
      </p:sp>
    </p:spTree>
    <p:extLst>
      <p:ext uri="{BB962C8B-B14F-4D97-AF65-F5344CB8AC3E}">
        <p14:creationId xmlns:p14="http://schemas.microsoft.com/office/powerpoint/2010/main" val="8016784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5BCC-6F55-C4AA-6F9B-865D5C3CBE22}"/>
              </a:ext>
            </a:extLst>
          </p:cNvPr>
          <p:cNvSpPr>
            <a:spLocks noGrp="1"/>
          </p:cNvSpPr>
          <p:nvPr>
            <p:ph type="title"/>
          </p:nvPr>
        </p:nvSpPr>
        <p:spPr/>
        <p:txBody>
          <a:bodyPr/>
          <a:lstStyle/>
          <a:p>
            <a:r>
              <a:rPr lang="en-US" dirty="0"/>
              <a:t>3 – Tips for the Use of Different Experts</a:t>
            </a:r>
          </a:p>
        </p:txBody>
      </p:sp>
      <p:sp>
        <p:nvSpPr>
          <p:cNvPr id="3" name="Content Placeholder 2">
            <a:extLst>
              <a:ext uri="{FF2B5EF4-FFF2-40B4-BE49-F238E27FC236}">
                <a16:creationId xmlns:a16="http://schemas.microsoft.com/office/drawing/2014/main" id="{8035FA43-C15A-9CF8-D315-207102634303}"/>
              </a:ext>
            </a:extLst>
          </p:cNvPr>
          <p:cNvSpPr>
            <a:spLocks noGrp="1"/>
          </p:cNvSpPr>
          <p:nvPr>
            <p:ph idx="1"/>
          </p:nvPr>
        </p:nvSpPr>
        <p:spPr/>
        <p:txBody>
          <a:bodyPr>
            <a:normAutofit/>
          </a:bodyPr>
          <a:lstStyle/>
          <a:p>
            <a:pPr marL="36900" indent="0">
              <a:buNone/>
            </a:pPr>
            <a:r>
              <a:rPr lang="en-US" dirty="0"/>
              <a:t>c.	Vocational Evaluator</a:t>
            </a:r>
          </a:p>
          <a:p>
            <a:pPr marL="551250" indent="-514350">
              <a:buAutoNum type="romanLcPeriod" startAt="5"/>
            </a:pPr>
            <a:r>
              <a:rPr lang="en-US" dirty="0"/>
              <a:t>The next step is vocational testing.</a:t>
            </a:r>
          </a:p>
          <a:p>
            <a:pPr marL="36900" indent="0">
              <a:buNone/>
            </a:pPr>
            <a:r>
              <a:rPr lang="en-US" dirty="0"/>
              <a:t>There are a wide variety of vocational testing instruments used to assess employability. In general, these instruments cannot be passed or failed but are used to develop a work trait profile.</a:t>
            </a:r>
          </a:p>
          <a:p>
            <a:pPr marL="36900" indent="0">
              <a:buNone/>
            </a:pPr>
            <a:r>
              <a:rPr lang="en-US" dirty="0"/>
              <a:t>The following areas are covered:  Ability/aptitudes (i.e. Career Ability Placement Survey/CAPS; Wide Range Achievement Test/WRAT; Differential Aptitude Test Battery/DAT), Interest/personality (i.e., Strong Campbell Interest Inventory/SCII; Career Occupational Preference System/COPS’ 16PF Personal Career Development Profile), Work values (i.e., Career Orientations Inventory; Values Card Sort), Skills assessment (transferable work skills) (i.e., California Career Information System/Eureka; QUEST; Microskills).</a:t>
            </a:r>
          </a:p>
        </p:txBody>
      </p:sp>
    </p:spTree>
    <p:extLst>
      <p:ext uri="{BB962C8B-B14F-4D97-AF65-F5344CB8AC3E}">
        <p14:creationId xmlns:p14="http://schemas.microsoft.com/office/powerpoint/2010/main" val="5657017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5BCC-6F55-C4AA-6F9B-865D5C3CBE22}"/>
              </a:ext>
            </a:extLst>
          </p:cNvPr>
          <p:cNvSpPr>
            <a:spLocks noGrp="1"/>
          </p:cNvSpPr>
          <p:nvPr>
            <p:ph type="title"/>
          </p:nvPr>
        </p:nvSpPr>
        <p:spPr/>
        <p:txBody>
          <a:bodyPr/>
          <a:lstStyle/>
          <a:p>
            <a:r>
              <a:rPr lang="en-US" dirty="0"/>
              <a:t>3 – Tips for the Use of Different Experts</a:t>
            </a:r>
          </a:p>
        </p:txBody>
      </p:sp>
      <p:sp>
        <p:nvSpPr>
          <p:cNvPr id="3" name="Content Placeholder 2">
            <a:extLst>
              <a:ext uri="{FF2B5EF4-FFF2-40B4-BE49-F238E27FC236}">
                <a16:creationId xmlns:a16="http://schemas.microsoft.com/office/drawing/2014/main" id="{8035FA43-C15A-9CF8-D315-207102634303}"/>
              </a:ext>
            </a:extLst>
          </p:cNvPr>
          <p:cNvSpPr>
            <a:spLocks noGrp="1"/>
          </p:cNvSpPr>
          <p:nvPr>
            <p:ph idx="1"/>
          </p:nvPr>
        </p:nvSpPr>
        <p:spPr/>
        <p:txBody>
          <a:bodyPr>
            <a:normAutofit/>
          </a:bodyPr>
          <a:lstStyle/>
          <a:p>
            <a:pPr marL="36900" indent="0">
              <a:buNone/>
            </a:pPr>
            <a:r>
              <a:rPr lang="en-US" sz="2400" dirty="0"/>
              <a:t>c.	Vocational Evaluator</a:t>
            </a:r>
          </a:p>
          <a:p>
            <a:pPr marL="36900" indent="0">
              <a:buNone/>
            </a:pPr>
            <a:r>
              <a:rPr lang="en-US" sz="2400" dirty="0"/>
              <a:t>vi.	The expert will conduct labor market research to produce information as to outlook, earnings, qualifications/training requirements for specific job titles within an appropriate geographical area.</a:t>
            </a:r>
          </a:p>
          <a:p>
            <a:pPr marL="36900" indent="0">
              <a:buNone/>
            </a:pPr>
            <a:r>
              <a:rPr lang="en-US" sz="2400" dirty="0"/>
              <a:t>You should have access to this information either through talking with the expert or by reading the vocational evaluation report.</a:t>
            </a:r>
          </a:p>
        </p:txBody>
      </p:sp>
    </p:spTree>
    <p:extLst>
      <p:ext uri="{BB962C8B-B14F-4D97-AF65-F5344CB8AC3E}">
        <p14:creationId xmlns:p14="http://schemas.microsoft.com/office/powerpoint/2010/main" val="1730523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5BCC-6F55-C4AA-6F9B-865D5C3CBE22}"/>
              </a:ext>
            </a:extLst>
          </p:cNvPr>
          <p:cNvSpPr>
            <a:spLocks noGrp="1"/>
          </p:cNvSpPr>
          <p:nvPr>
            <p:ph type="title"/>
          </p:nvPr>
        </p:nvSpPr>
        <p:spPr/>
        <p:txBody>
          <a:bodyPr/>
          <a:lstStyle/>
          <a:p>
            <a:r>
              <a:rPr lang="en-US" dirty="0"/>
              <a:t>3 – Tips for the Use of Different Experts</a:t>
            </a:r>
          </a:p>
        </p:txBody>
      </p:sp>
      <p:sp>
        <p:nvSpPr>
          <p:cNvPr id="3" name="Content Placeholder 2">
            <a:extLst>
              <a:ext uri="{FF2B5EF4-FFF2-40B4-BE49-F238E27FC236}">
                <a16:creationId xmlns:a16="http://schemas.microsoft.com/office/drawing/2014/main" id="{8035FA43-C15A-9CF8-D315-207102634303}"/>
              </a:ext>
            </a:extLst>
          </p:cNvPr>
          <p:cNvSpPr>
            <a:spLocks noGrp="1"/>
          </p:cNvSpPr>
          <p:nvPr>
            <p:ph idx="1"/>
          </p:nvPr>
        </p:nvSpPr>
        <p:spPr/>
        <p:txBody>
          <a:bodyPr>
            <a:normAutofit/>
          </a:bodyPr>
          <a:lstStyle/>
          <a:p>
            <a:pPr marL="36900" indent="0">
              <a:buNone/>
            </a:pPr>
            <a:r>
              <a:rPr lang="en-US" sz="2400" dirty="0"/>
              <a:t>c.	Vocational Evaluator</a:t>
            </a:r>
          </a:p>
          <a:p>
            <a:pPr marL="36900" indent="0">
              <a:buNone/>
            </a:pPr>
            <a:r>
              <a:rPr lang="en-US" sz="2400" dirty="0"/>
              <a:t>vii.	The fourth step is compiling of all information gained in the evaluation process. This includes client self-report, counselor observation, medical/psychological reports, test data, and diagnostic information. Your client’s feedback is an important part of this process.</a:t>
            </a:r>
          </a:p>
          <a:p>
            <a:pPr marL="36900" indent="0">
              <a:buNone/>
            </a:pPr>
            <a:r>
              <a:rPr lang="en-US" sz="2400" dirty="0"/>
              <a:t>viii.	Finally, recommended next steps are made based on both immediate and long-term job/career objectives/goals. These steps are based on your expressed interests as well as your ability to be employed, whether or not you want to return to a previously held job or career.</a:t>
            </a:r>
          </a:p>
        </p:txBody>
      </p:sp>
    </p:spTree>
    <p:extLst>
      <p:ext uri="{BB962C8B-B14F-4D97-AF65-F5344CB8AC3E}">
        <p14:creationId xmlns:p14="http://schemas.microsoft.com/office/powerpoint/2010/main" val="31059680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5BCC-6F55-C4AA-6F9B-865D5C3CBE22}"/>
              </a:ext>
            </a:extLst>
          </p:cNvPr>
          <p:cNvSpPr>
            <a:spLocks noGrp="1"/>
          </p:cNvSpPr>
          <p:nvPr>
            <p:ph type="title"/>
          </p:nvPr>
        </p:nvSpPr>
        <p:spPr/>
        <p:txBody>
          <a:bodyPr/>
          <a:lstStyle/>
          <a:p>
            <a:r>
              <a:rPr lang="en-US" dirty="0"/>
              <a:t>3 – Tips for the Use of Different Experts</a:t>
            </a:r>
          </a:p>
        </p:txBody>
      </p:sp>
      <p:sp>
        <p:nvSpPr>
          <p:cNvPr id="3" name="Content Placeholder 2">
            <a:extLst>
              <a:ext uri="{FF2B5EF4-FFF2-40B4-BE49-F238E27FC236}">
                <a16:creationId xmlns:a16="http://schemas.microsoft.com/office/drawing/2014/main" id="{8035FA43-C15A-9CF8-D315-207102634303}"/>
              </a:ext>
            </a:extLst>
          </p:cNvPr>
          <p:cNvSpPr>
            <a:spLocks noGrp="1"/>
          </p:cNvSpPr>
          <p:nvPr>
            <p:ph idx="1"/>
          </p:nvPr>
        </p:nvSpPr>
        <p:spPr/>
        <p:txBody>
          <a:bodyPr>
            <a:normAutofit/>
          </a:bodyPr>
          <a:lstStyle/>
          <a:p>
            <a:pPr marL="36900" indent="0">
              <a:buNone/>
            </a:pPr>
            <a:r>
              <a:rPr lang="en-US" dirty="0"/>
              <a:t>c.	</a:t>
            </a:r>
            <a:r>
              <a:rPr lang="en-US" sz="2400" dirty="0"/>
              <a:t>Vocational Evaluator</a:t>
            </a:r>
          </a:p>
          <a:p>
            <a:pPr marL="36900" indent="0">
              <a:buNone/>
            </a:pPr>
            <a:r>
              <a:rPr lang="en-US" sz="2400" dirty="0"/>
              <a:t>ix.	Ultimately, the evaluator must reach a conclusion which is based upon statistical and trade information. Within that conclusion, attorneys and courts are seeking the same goal – reasonableness.</a:t>
            </a:r>
          </a:p>
          <a:p>
            <a:pPr marL="36900" indent="0">
              <a:buNone/>
            </a:pPr>
            <a:r>
              <a:rPr lang="en-US" sz="2400" dirty="0"/>
              <a:t>No attorney wishes to present a report to the court that, in his or her own mind, is unreasonable. </a:t>
            </a:r>
          </a:p>
          <a:p>
            <a:pPr marL="36900" indent="0">
              <a:buNone/>
            </a:pPr>
            <a:r>
              <a:rPr lang="en-US" sz="2400" dirty="0"/>
              <a:t>An unreasonable conclusion will render the report, and your expert, moot.</a:t>
            </a:r>
          </a:p>
        </p:txBody>
      </p:sp>
    </p:spTree>
    <p:extLst>
      <p:ext uri="{BB962C8B-B14F-4D97-AF65-F5344CB8AC3E}">
        <p14:creationId xmlns:p14="http://schemas.microsoft.com/office/powerpoint/2010/main" val="40675997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5BCC-6F55-C4AA-6F9B-865D5C3CBE22}"/>
              </a:ext>
            </a:extLst>
          </p:cNvPr>
          <p:cNvSpPr>
            <a:spLocks noGrp="1"/>
          </p:cNvSpPr>
          <p:nvPr>
            <p:ph type="title"/>
          </p:nvPr>
        </p:nvSpPr>
        <p:spPr/>
        <p:txBody>
          <a:bodyPr/>
          <a:lstStyle/>
          <a:p>
            <a:r>
              <a:rPr lang="en-US" dirty="0"/>
              <a:t>3 – Tips for the Use of Different Experts</a:t>
            </a:r>
          </a:p>
        </p:txBody>
      </p:sp>
      <p:sp>
        <p:nvSpPr>
          <p:cNvPr id="3" name="Content Placeholder 2">
            <a:extLst>
              <a:ext uri="{FF2B5EF4-FFF2-40B4-BE49-F238E27FC236}">
                <a16:creationId xmlns:a16="http://schemas.microsoft.com/office/drawing/2014/main" id="{8035FA43-C15A-9CF8-D315-207102634303}"/>
              </a:ext>
            </a:extLst>
          </p:cNvPr>
          <p:cNvSpPr>
            <a:spLocks noGrp="1"/>
          </p:cNvSpPr>
          <p:nvPr>
            <p:ph idx="1"/>
          </p:nvPr>
        </p:nvSpPr>
        <p:spPr>
          <a:xfrm>
            <a:off x="913795" y="1732449"/>
            <a:ext cx="10353762" cy="4348311"/>
          </a:xfrm>
        </p:spPr>
        <p:txBody>
          <a:bodyPr>
            <a:normAutofit/>
          </a:bodyPr>
          <a:lstStyle/>
          <a:p>
            <a:pPr marL="36900" indent="0">
              <a:buNone/>
            </a:pPr>
            <a:r>
              <a:rPr lang="en-US" sz="2200" dirty="0"/>
              <a:t>c.	Vocational Evaluator</a:t>
            </a:r>
          </a:p>
          <a:p>
            <a:pPr marL="36900" indent="0">
              <a:buNone/>
            </a:pPr>
            <a:r>
              <a:rPr lang="en-US" sz="2200" dirty="0"/>
              <a:t>x.	As attorneys, there is often a focus on the “bottom line;” what can this person earn? Yet, the conclusion should focus less on the final income figure, and more on the plan for achieving that income. The conclusion should contain a summary of skills, education, training and employment history; relevant information; a summary of statistical data; and a listing of available opportunities which meet the criteria of this particular party.</a:t>
            </a:r>
          </a:p>
          <a:p>
            <a:pPr marL="36900" indent="0">
              <a:buNone/>
            </a:pPr>
            <a:r>
              <a:rPr lang="en-US" sz="2200" dirty="0"/>
              <a:t>The report should detail the particular training which might be necessary, the reasonable amount of time necessary to achieve that training, the reasonable cost of the training, and the availability of the training.</a:t>
            </a:r>
          </a:p>
        </p:txBody>
      </p:sp>
    </p:spTree>
    <p:extLst>
      <p:ext uri="{BB962C8B-B14F-4D97-AF65-F5344CB8AC3E}">
        <p14:creationId xmlns:p14="http://schemas.microsoft.com/office/powerpoint/2010/main" val="11141405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5BCC-6F55-C4AA-6F9B-865D5C3CBE22}"/>
              </a:ext>
            </a:extLst>
          </p:cNvPr>
          <p:cNvSpPr>
            <a:spLocks noGrp="1"/>
          </p:cNvSpPr>
          <p:nvPr>
            <p:ph type="title"/>
          </p:nvPr>
        </p:nvSpPr>
        <p:spPr/>
        <p:txBody>
          <a:bodyPr/>
          <a:lstStyle/>
          <a:p>
            <a:r>
              <a:rPr lang="en-US" dirty="0"/>
              <a:t>3 – Tips for the Use of Different Experts</a:t>
            </a:r>
          </a:p>
        </p:txBody>
      </p:sp>
      <p:sp>
        <p:nvSpPr>
          <p:cNvPr id="3" name="Content Placeholder 2">
            <a:extLst>
              <a:ext uri="{FF2B5EF4-FFF2-40B4-BE49-F238E27FC236}">
                <a16:creationId xmlns:a16="http://schemas.microsoft.com/office/drawing/2014/main" id="{8035FA43-C15A-9CF8-D315-207102634303}"/>
              </a:ext>
            </a:extLst>
          </p:cNvPr>
          <p:cNvSpPr>
            <a:spLocks noGrp="1"/>
          </p:cNvSpPr>
          <p:nvPr>
            <p:ph idx="1"/>
          </p:nvPr>
        </p:nvSpPr>
        <p:spPr>
          <a:xfrm>
            <a:off x="913795" y="1732449"/>
            <a:ext cx="10353762" cy="4348311"/>
          </a:xfrm>
        </p:spPr>
        <p:txBody>
          <a:bodyPr>
            <a:noAutofit/>
          </a:bodyPr>
          <a:lstStyle/>
          <a:p>
            <a:pPr marL="36900" indent="0">
              <a:buNone/>
            </a:pPr>
            <a:r>
              <a:rPr lang="en-US" sz="2200" dirty="0"/>
              <a:t>c.	Vocational Evaluator</a:t>
            </a:r>
          </a:p>
          <a:p>
            <a:pPr marL="36900" indent="0">
              <a:buNone/>
            </a:pPr>
            <a:r>
              <a:rPr lang="en-US" sz="2200" dirty="0"/>
              <a:t>x.	(Cont’d) Perhaps the expert can recommend a course of training with a specific institution, which might, for example, offer job placement services, or which has an established hiring history of its trainees. The expert may also find training programs offered by corporations, such as management training programs, which are available. The report may include the names and contact information for job placement agencies.</a:t>
            </a:r>
          </a:p>
          <a:p>
            <a:pPr marL="36900" indent="0">
              <a:buNone/>
            </a:pPr>
            <a:r>
              <a:rPr lang="en-US" sz="2200" dirty="0"/>
              <a:t>In other words, in addition to the anticipated income, the report and its conclusion can be a “how-to” for that party to obtain that income. By demonstrating that the opportunities exist, and developing a plan for achieving goals, that party has a better chance of actually obtaining that employment, rather than simply an imputation of income.</a:t>
            </a:r>
          </a:p>
        </p:txBody>
      </p:sp>
    </p:spTree>
    <p:extLst>
      <p:ext uri="{BB962C8B-B14F-4D97-AF65-F5344CB8AC3E}">
        <p14:creationId xmlns:p14="http://schemas.microsoft.com/office/powerpoint/2010/main" val="1260492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BD6FB-878A-3FFF-DA52-D02CCAD66230}"/>
              </a:ext>
            </a:extLst>
          </p:cNvPr>
          <p:cNvSpPr>
            <a:spLocks noGrp="1"/>
          </p:cNvSpPr>
          <p:nvPr>
            <p:ph type="title"/>
          </p:nvPr>
        </p:nvSpPr>
        <p:spPr>
          <a:xfrm>
            <a:off x="913795" y="609600"/>
            <a:ext cx="5978072" cy="970450"/>
          </a:xfrm>
        </p:spPr>
        <p:txBody>
          <a:bodyPr>
            <a:normAutofit/>
          </a:bodyPr>
          <a:lstStyle/>
          <a:p>
            <a:pPr>
              <a:lnSpc>
                <a:spcPct val="90000"/>
              </a:lnSpc>
            </a:pPr>
            <a:r>
              <a:rPr lang="en-US" sz="3100" dirty="0"/>
              <a:t>OTHER MEDICAL EXPERTS</a:t>
            </a:r>
          </a:p>
        </p:txBody>
      </p:sp>
      <p:sp>
        <p:nvSpPr>
          <p:cNvPr id="3" name="Content Placeholder 2">
            <a:extLst>
              <a:ext uri="{FF2B5EF4-FFF2-40B4-BE49-F238E27FC236}">
                <a16:creationId xmlns:a16="http://schemas.microsoft.com/office/drawing/2014/main" id="{43B1EFA0-2D35-09EE-468D-36D89EF66FF1}"/>
              </a:ext>
            </a:extLst>
          </p:cNvPr>
          <p:cNvSpPr>
            <a:spLocks noGrp="1"/>
          </p:cNvSpPr>
          <p:nvPr>
            <p:ph idx="1"/>
          </p:nvPr>
        </p:nvSpPr>
        <p:spPr>
          <a:xfrm>
            <a:off x="913795" y="1426464"/>
            <a:ext cx="5978072" cy="4821936"/>
          </a:xfrm>
        </p:spPr>
        <p:txBody>
          <a:bodyPr anchor="ctr">
            <a:normAutofit fontScale="25000" lnSpcReduction="20000"/>
          </a:bodyPr>
          <a:lstStyle/>
          <a:p>
            <a:pPr marL="36900" indent="0" algn="just">
              <a:buNone/>
            </a:pPr>
            <a:r>
              <a:rPr lang="en-US" sz="4800" b="1" dirty="0">
                <a:effectLst/>
              </a:rPr>
              <a:t>Physical Health and Disability:</a:t>
            </a:r>
            <a:r>
              <a:rPr lang="en-US" sz="4800" dirty="0">
                <a:effectLst/>
              </a:rPr>
              <a:t> Physicians may be called to testify about a party’s physical health, disability, or medical needs, which can impact spousal support, child support, or custody arrangements. Their testimony may include interpretation of medical records, prognosis, and the impact of health conditions on parenting or employability.</a:t>
            </a:r>
          </a:p>
          <a:p>
            <a:pPr marL="36900" indent="0" algn="just">
              <a:buNone/>
            </a:pPr>
            <a:r>
              <a:rPr lang="en-US" sz="4800" b="1" dirty="0">
                <a:effectLst/>
              </a:rPr>
              <a:t>Legal Standards and Admissibility </a:t>
            </a:r>
            <a:r>
              <a:rPr lang="en-US" sz="4800" dirty="0">
                <a:effectLst/>
              </a:rPr>
              <a:t>For a doctor’s testimony to be admissible, it must be based on a peer-reviewed, generally accepted methodology and comply with applicable rules of evidence. The expert must be able to clearly explain their methods, the data relied upon, and how their conclusions were reached. The court will assess the expert’s qualifications, including education, training, and experience, as well as the reliability of their opinions.</a:t>
            </a:r>
          </a:p>
          <a:p>
            <a:pPr marL="36900" indent="0" algn="just">
              <a:buNone/>
            </a:pPr>
            <a:r>
              <a:rPr lang="en-US" sz="4800" b="1" dirty="0">
                <a:effectLst/>
              </a:rPr>
              <a:t>Practical Considerations for Attorneys:   </a:t>
            </a:r>
            <a:r>
              <a:rPr lang="en-US" sz="4800" dirty="0">
                <a:effectLst/>
              </a:rPr>
              <a:t>Attorneys should work closely with their expert from the outset, using the expert to assist with discovery, document review, and preparation for deposition or trial. Familiarity with the expert’s materials and methodology is essential for effective direct and cross-examination.</a:t>
            </a:r>
          </a:p>
          <a:p>
            <a:pPr marL="36900" indent="0" algn="just">
              <a:buNone/>
            </a:pPr>
            <a:r>
              <a:rPr lang="en-US" sz="4800" b="1" dirty="0">
                <a:effectLst/>
              </a:rPr>
              <a:t>Challenging Opposing Experts:</a:t>
            </a:r>
            <a:r>
              <a:rPr lang="en-US" sz="4800" dirty="0">
                <a:effectLst/>
              </a:rPr>
              <a:t> The qualifications, methodology, and potential biases of opposing experts should be thoroughly investigated. Discrepancies, omissions, or lack of adherence to professional standards can be grounds for challenging the admissibility or weight of their testimony.</a:t>
            </a:r>
          </a:p>
          <a:p>
            <a:pPr marL="36900" indent="0" algn="just">
              <a:buNone/>
            </a:pPr>
            <a:r>
              <a:rPr lang="en-US" sz="4800" b="1" dirty="0">
                <a:effectLst/>
              </a:rPr>
              <a:t>Medical Records and Privacy:</a:t>
            </a:r>
            <a:r>
              <a:rPr lang="en-US" sz="4800" dirty="0">
                <a:effectLst/>
              </a:rPr>
              <a:t> When medical records are relevant, attorneys must ensure compliance with privacy laws such as HIPAA. Obtaining records may require a court order or a properly executed release, and the process for admitting such evidence varies by jurisdiction.</a:t>
            </a:r>
          </a:p>
          <a:p>
            <a:pPr marL="36900" indent="0" algn="just">
              <a:buNone/>
            </a:pPr>
            <a:r>
              <a:rPr lang="en-US" sz="4800" b="1" dirty="0">
                <a:effectLst/>
              </a:rPr>
              <a:t>Challenges and Best Practice:  </a:t>
            </a:r>
            <a:r>
              <a:rPr lang="en-US" sz="4800" dirty="0">
                <a:effectLst/>
              </a:rPr>
              <a:t>The use of doctors as experts is not without challenges. Experts must avoid personal biases and unsupported beliefs, and their recommendations should be logically connected to the data. Attorneys should be vigilant for methodological flaws, incomplete evaluations, or evidence of bias. Whenever possible, a second opinion or review by another qualified expert can be invaluable in identifying weaknesses in an opposing expert’s report.</a:t>
            </a:r>
            <a:endParaRPr lang="en-US" sz="4800" dirty="0">
              <a:effectLst/>
              <a:latin typeface="Arial" panose="020B0604020202020204" pitchFamily="34" charset="0"/>
              <a:ea typeface="Arial" panose="020B0604020202020204" pitchFamily="34" charset="0"/>
            </a:endParaRPr>
          </a:p>
          <a:p>
            <a:pPr marL="36900" indent="0">
              <a:buNone/>
            </a:pPr>
            <a:endParaRPr lang="en-US" dirty="0"/>
          </a:p>
        </p:txBody>
      </p:sp>
      <p:pic>
        <p:nvPicPr>
          <p:cNvPr id="1040" name="Picture 1039">
            <a:extLst>
              <a:ext uri="{FF2B5EF4-FFF2-40B4-BE49-F238E27FC236}">
                <a16:creationId xmlns:a16="http://schemas.microsoft.com/office/drawing/2014/main" id="{7724A564-BE2C-4188-AA55-E1F8840FFB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1037" name="Graphic 1036" descr="Medical">
            <a:extLst>
              <a:ext uri="{FF2B5EF4-FFF2-40B4-BE49-F238E27FC236}">
                <a16:creationId xmlns:a16="http://schemas.microsoft.com/office/drawing/2014/main" id="{E220D0A2-F6FA-1D4E-2C12-F3C696D47E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52945" y="1197355"/>
            <a:ext cx="3995592" cy="3995592"/>
          </a:xfrm>
          <a:prstGeom prst="rect">
            <a:avLst/>
          </a:prstGeom>
        </p:spPr>
      </p:pic>
    </p:spTree>
    <p:extLst>
      <p:ext uri="{BB962C8B-B14F-4D97-AF65-F5344CB8AC3E}">
        <p14:creationId xmlns:p14="http://schemas.microsoft.com/office/powerpoint/2010/main" val="22776275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A river with a city in the background&#10;&#10;Description automatically generated">
            <a:extLst>
              <a:ext uri="{FF2B5EF4-FFF2-40B4-BE49-F238E27FC236}">
                <a16:creationId xmlns:a16="http://schemas.microsoft.com/office/drawing/2014/main" id="{379F8FC4-41C2-D063-94BE-A27F81750AD2}"/>
              </a:ext>
            </a:extLst>
          </p:cNvPr>
          <p:cNvPicPr>
            <a:picLocks noChangeAspect="1"/>
          </p:cNvPicPr>
          <p:nvPr/>
        </p:nvPicPr>
        <p:blipFill>
          <a:blip r:embed="rId3">
            <a:alphaModFix amt="25000"/>
            <a:extLst>
              <a:ext uri="{28A0092B-C50C-407E-A947-70E740481C1C}">
                <a14:useLocalDpi xmlns:a14="http://schemas.microsoft.com/office/drawing/2010/main" val="0"/>
              </a:ext>
            </a:extLst>
          </a:blip>
          <a:srcRect l="8537" r="2574"/>
          <a:stretch/>
        </p:blipFill>
        <p:spPr>
          <a:xfrm>
            <a:off x="20" y="10"/>
            <a:ext cx="12191980" cy="6857990"/>
          </a:xfrm>
          <a:prstGeom prst="rect">
            <a:avLst/>
          </a:prstGeom>
        </p:spPr>
      </p:pic>
      <p:sp>
        <p:nvSpPr>
          <p:cNvPr id="2" name="Title 1">
            <a:extLst>
              <a:ext uri="{FF2B5EF4-FFF2-40B4-BE49-F238E27FC236}">
                <a16:creationId xmlns:a16="http://schemas.microsoft.com/office/drawing/2014/main" id="{1B50BCE3-B283-7424-5B51-C67BF533232F}"/>
              </a:ext>
            </a:extLst>
          </p:cNvPr>
          <p:cNvSpPr>
            <a:spLocks noGrp="1"/>
          </p:cNvSpPr>
          <p:nvPr>
            <p:ph type="title"/>
          </p:nvPr>
        </p:nvSpPr>
        <p:spPr>
          <a:xfrm>
            <a:off x="913795" y="609600"/>
            <a:ext cx="10353762" cy="970450"/>
          </a:xfrm>
        </p:spPr>
        <p:txBody>
          <a:bodyPr>
            <a:normAutofit/>
          </a:bodyPr>
          <a:lstStyle/>
          <a:p>
            <a:r>
              <a:rPr lang="en-US" dirty="0"/>
              <a:t>Thank you!</a:t>
            </a:r>
          </a:p>
        </p:txBody>
      </p:sp>
      <p:sp>
        <p:nvSpPr>
          <p:cNvPr id="3" name="Content Placeholder 2">
            <a:extLst>
              <a:ext uri="{FF2B5EF4-FFF2-40B4-BE49-F238E27FC236}">
                <a16:creationId xmlns:a16="http://schemas.microsoft.com/office/drawing/2014/main" id="{F0045496-D0FD-302E-0FAD-846756BD4F07}"/>
              </a:ext>
            </a:extLst>
          </p:cNvPr>
          <p:cNvSpPr>
            <a:spLocks noGrp="1"/>
          </p:cNvSpPr>
          <p:nvPr>
            <p:ph idx="1"/>
          </p:nvPr>
        </p:nvSpPr>
        <p:spPr>
          <a:xfrm>
            <a:off x="913795" y="1732449"/>
            <a:ext cx="10353762" cy="4058751"/>
          </a:xfrm>
        </p:spPr>
        <p:txBody>
          <a:bodyPr anchor="ctr">
            <a:normAutofit/>
          </a:bodyPr>
          <a:lstStyle/>
          <a:p>
            <a:pPr marL="36900" indent="0">
              <a:buNone/>
            </a:pPr>
            <a:endParaRPr lang="en-US" dirty="0"/>
          </a:p>
          <a:p>
            <a:pPr marL="36900" indent="0" algn="ctr">
              <a:buNone/>
            </a:pPr>
            <a:r>
              <a:rPr lang="en-US" dirty="0"/>
              <a:t>Judge Elizabeth Gill </a:t>
            </a:r>
          </a:p>
          <a:p>
            <a:pPr marL="36900" indent="0" algn="ctr">
              <a:buNone/>
            </a:pPr>
            <a:r>
              <a:rPr lang="en-US" dirty="0"/>
              <a:t>and </a:t>
            </a:r>
          </a:p>
          <a:p>
            <a:pPr marL="36900" indent="0" algn="ctr">
              <a:buNone/>
            </a:pPr>
            <a:r>
              <a:rPr lang="en-US" dirty="0"/>
              <a:t>Julia L. Leveridge</a:t>
            </a:r>
          </a:p>
          <a:p>
            <a:pPr marL="36900" indent="0" algn="ctr">
              <a:buNone/>
            </a:pPr>
            <a:endParaRPr lang="en-US" dirty="0"/>
          </a:p>
        </p:txBody>
      </p:sp>
    </p:spTree>
    <p:extLst>
      <p:ext uri="{BB962C8B-B14F-4D97-AF65-F5344CB8AC3E}">
        <p14:creationId xmlns:p14="http://schemas.microsoft.com/office/powerpoint/2010/main" val="962153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196F-EC52-F566-F107-0B40984C4A40}"/>
              </a:ext>
            </a:extLst>
          </p:cNvPr>
          <p:cNvSpPr>
            <a:spLocks noGrp="1"/>
          </p:cNvSpPr>
          <p:nvPr>
            <p:ph type="title"/>
          </p:nvPr>
        </p:nvSpPr>
        <p:spPr/>
        <p:txBody>
          <a:bodyPr/>
          <a:lstStyle/>
          <a:p>
            <a:r>
              <a:rPr lang="en-US" dirty="0"/>
              <a:t>1 – Working with the Expert</a:t>
            </a:r>
          </a:p>
        </p:txBody>
      </p:sp>
      <p:sp>
        <p:nvSpPr>
          <p:cNvPr id="3" name="Content Placeholder 2">
            <a:extLst>
              <a:ext uri="{FF2B5EF4-FFF2-40B4-BE49-F238E27FC236}">
                <a16:creationId xmlns:a16="http://schemas.microsoft.com/office/drawing/2014/main" id="{17CF2022-F35A-959D-16FC-311A9F93EA9E}"/>
              </a:ext>
            </a:extLst>
          </p:cNvPr>
          <p:cNvSpPr>
            <a:spLocks noGrp="1"/>
          </p:cNvSpPr>
          <p:nvPr>
            <p:ph idx="1"/>
          </p:nvPr>
        </p:nvSpPr>
        <p:spPr>
          <a:xfrm>
            <a:off x="913795" y="1580050"/>
            <a:ext cx="10353762" cy="4058751"/>
          </a:xfrm>
        </p:spPr>
        <p:txBody>
          <a:bodyPr>
            <a:normAutofit lnSpcReduction="10000"/>
          </a:bodyPr>
          <a:lstStyle/>
          <a:p>
            <a:pPr marL="36900" indent="0">
              <a:buNone/>
            </a:pPr>
            <a:r>
              <a:rPr lang="en-US" sz="2800" dirty="0"/>
              <a:t>c.	Use your expert to do the following for you:</a:t>
            </a:r>
          </a:p>
          <a:p>
            <a:pPr marL="414000" lvl="1" indent="0">
              <a:buNone/>
            </a:pPr>
            <a:r>
              <a:rPr lang="en-US" sz="2800" dirty="0"/>
              <a:t>i.	Methodology</a:t>
            </a:r>
          </a:p>
          <a:p>
            <a:pPr marL="414000" lvl="1" indent="0">
              <a:buNone/>
            </a:pPr>
            <a:r>
              <a:rPr lang="en-US" sz="2800" dirty="0"/>
              <a:t>ii.	Analysis</a:t>
            </a:r>
          </a:p>
          <a:p>
            <a:pPr marL="414000" lvl="1" indent="0">
              <a:buNone/>
            </a:pPr>
            <a:r>
              <a:rPr lang="en-US" sz="2800" dirty="0"/>
              <a:t>iii.	Background on the other expert</a:t>
            </a:r>
          </a:p>
          <a:p>
            <a:pPr marL="720000" lvl="2" indent="0">
              <a:buNone/>
            </a:pPr>
            <a:r>
              <a:rPr lang="en-US" sz="2800" dirty="0"/>
              <a:t>•	Previous testimony or valuations</a:t>
            </a:r>
          </a:p>
          <a:p>
            <a:pPr marL="720000" lvl="2" indent="0">
              <a:buNone/>
            </a:pPr>
            <a:r>
              <a:rPr lang="en-US" sz="2800" dirty="0"/>
              <a:t>•	Reputation</a:t>
            </a:r>
          </a:p>
          <a:p>
            <a:pPr marL="720000" lvl="2" indent="0">
              <a:buNone/>
            </a:pPr>
            <a:r>
              <a:rPr lang="en-US" sz="2800" dirty="0"/>
              <a:t>•	Speaking presentations</a:t>
            </a:r>
          </a:p>
          <a:p>
            <a:endParaRPr lang="en-US" dirty="0"/>
          </a:p>
        </p:txBody>
      </p:sp>
    </p:spTree>
    <p:extLst>
      <p:ext uri="{BB962C8B-B14F-4D97-AF65-F5344CB8AC3E}">
        <p14:creationId xmlns:p14="http://schemas.microsoft.com/office/powerpoint/2010/main" val="1556986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196F-EC52-F566-F107-0B40984C4A40}"/>
              </a:ext>
            </a:extLst>
          </p:cNvPr>
          <p:cNvSpPr>
            <a:spLocks noGrp="1"/>
          </p:cNvSpPr>
          <p:nvPr>
            <p:ph type="title"/>
          </p:nvPr>
        </p:nvSpPr>
        <p:spPr/>
        <p:txBody>
          <a:bodyPr/>
          <a:lstStyle/>
          <a:p>
            <a:r>
              <a:rPr lang="en-US" dirty="0"/>
              <a:t>1 – Working with the Expert</a:t>
            </a:r>
          </a:p>
        </p:txBody>
      </p:sp>
      <p:sp>
        <p:nvSpPr>
          <p:cNvPr id="3" name="Content Placeholder 2">
            <a:extLst>
              <a:ext uri="{FF2B5EF4-FFF2-40B4-BE49-F238E27FC236}">
                <a16:creationId xmlns:a16="http://schemas.microsoft.com/office/drawing/2014/main" id="{17CF2022-F35A-959D-16FC-311A9F93EA9E}"/>
              </a:ext>
            </a:extLst>
          </p:cNvPr>
          <p:cNvSpPr>
            <a:spLocks noGrp="1"/>
          </p:cNvSpPr>
          <p:nvPr>
            <p:ph idx="1"/>
          </p:nvPr>
        </p:nvSpPr>
        <p:spPr/>
        <p:txBody>
          <a:bodyPr>
            <a:normAutofit/>
          </a:bodyPr>
          <a:lstStyle/>
          <a:p>
            <a:pPr marL="36900" indent="0">
              <a:buNone/>
            </a:pPr>
            <a:r>
              <a:rPr lang="en-US" sz="2400" dirty="0"/>
              <a:t>d.	Assessing the Expert’s Credentials: Forensic Accountant</a:t>
            </a:r>
          </a:p>
          <a:p>
            <a:pPr marL="414000" lvl="1" indent="0">
              <a:buNone/>
            </a:pPr>
            <a:r>
              <a:rPr lang="en-US" sz="2400" dirty="0"/>
              <a:t>i.	CBA – Certified Business Appraiser (Institute of Business Appraisers)</a:t>
            </a:r>
          </a:p>
          <a:p>
            <a:pPr marL="414000" lvl="1" indent="0">
              <a:buNone/>
            </a:pPr>
            <a:r>
              <a:rPr lang="en-US" sz="2400" dirty="0"/>
              <a:t>ii.	ASA – Accredited Senior Appraiser (American Society of Appraisers – less experienced)</a:t>
            </a:r>
          </a:p>
          <a:p>
            <a:pPr marL="414000" lvl="1" indent="0">
              <a:buNone/>
            </a:pPr>
            <a:r>
              <a:rPr lang="en-US" sz="2400" dirty="0"/>
              <a:t>iii.	ABV – Accredited Business Valuator (AICPA)</a:t>
            </a:r>
          </a:p>
          <a:p>
            <a:pPr marL="414000" lvl="1" indent="0">
              <a:buNone/>
            </a:pPr>
            <a:r>
              <a:rPr lang="en-US" sz="2400" dirty="0"/>
              <a:t>iv.	CFA – Chartered Financial Analyst (AIMR)</a:t>
            </a:r>
          </a:p>
          <a:p>
            <a:pPr marL="414000" lvl="1" indent="0">
              <a:buNone/>
            </a:pPr>
            <a:r>
              <a:rPr lang="en-US" sz="2400" dirty="0"/>
              <a:t>v.	CVA – Certified Valuation Analyst (National  Association of Certified Valuation Analysts)</a:t>
            </a:r>
          </a:p>
          <a:p>
            <a:endParaRPr lang="en-US" dirty="0"/>
          </a:p>
        </p:txBody>
      </p:sp>
    </p:spTree>
    <p:extLst>
      <p:ext uri="{BB962C8B-B14F-4D97-AF65-F5344CB8AC3E}">
        <p14:creationId xmlns:p14="http://schemas.microsoft.com/office/powerpoint/2010/main" val="3898772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196F-EC52-F566-F107-0B40984C4A40}"/>
              </a:ext>
            </a:extLst>
          </p:cNvPr>
          <p:cNvSpPr>
            <a:spLocks noGrp="1"/>
          </p:cNvSpPr>
          <p:nvPr>
            <p:ph type="title"/>
          </p:nvPr>
        </p:nvSpPr>
        <p:spPr/>
        <p:txBody>
          <a:bodyPr/>
          <a:lstStyle/>
          <a:p>
            <a:r>
              <a:rPr lang="en-US" dirty="0"/>
              <a:t>1 – Working with the Expert</a:t>
            </a:r>
          </a:p>
        </p:txBody>
      </p:sp>
      <p:sp>
        <p:nvSpPr>
          <p:cNvPr id="3" name="Content Placeholder 2">
            <a:extLst>
              <a:ext uri="{FF2B5EF4-FFF2-40B4-BE49-F238E27FC236}">
                <a16:creationId xmlns:a16="http://schemas.microsoft.com/office/drawing/2014/main" id="{17CF2022-F35A-959D-16FC-311A9F93EA9E}"/>
              </a:ext>
            </a:extLst>
          </p:cNvPr>
          <p:cNvSpPr>
            <a:spLocks noGrp="1"/>
          </p:cNvSpPr>
          <p:nvPr>
            <p:ph idx="1"/>
          </p:nvPr>
        </p:nvSpPr>
        <p:spPr>
          <a:xfrm>
            <a:off x="1156683" y="1580050"/>
            <a:ext cx="10353762" cy="4058751"/>
          </a:xfrm>
        </p:spPr>
        <p:txBody>
          <a:bodyPr>
            <a:normAutofit fontScale="92500" lnSpcReduction="20000"/>
          </a:bodyPr>
          <a:lstStyle/>
          <a:p>
            <a:pPr marL="36900" indent="0">
              <a:buNone/>
            </a:pPr>
            <a:r>
              <a:rPr lang="en-US" dirty="0"/>
              <a:t>e.	</a:t>
            </a:r>
            <a:r>
              <a:rPr lang="en-US" sz="2800" dirty="0"/>
              <a:t>Assessing the Expert’s History:</a:t>
            </a:r>
          </a:p>
          <a:p>
            <a:pPr marL="414000" lvl="1" indent="0">
              <a:buNone/>
            </a:pPr>
            <a:r>
              <a:rPr lang="en-US" sz="2800" dirty="0"/>
              <a:t>i.	Has the expert ever valued a company in this industry or testified in this area before?</a:t>
            </a:r>
          </a:p>
          <a:p>
            <a:pPr marL="720000" lvl="2" indent="0">
              <a:buNone/>
            </a:pPr>
            <a:r>
              <a:rPr lang="en-US" sz="2800" dirty="0"/>
              <a:t>•	How many?</a:t>
            </a:r>
          </a:p>
          <a:p>
            <a:pPr marL="720000" lvl="2" indent="0">
              <a:buNone/>
            </a:pPr>
            <a:r>
              <a:rPr lang="en-US" sz="2800" dirty="0"/>
              <a:t>•	What was different or similar to this valuation?</a:t>
            </a:r>
          </a:p>
          <a:p>
            <a:pPr marL="720000" lvl="2" indent="0">
              <a:buNone/>
            </a:pPr>
            <a:r>
              <a:rPr lang="en-US" sz="2800" dirty="0"/>
              <a:t>•	Describe the company, the value, the situation, and the outcome of the valuation</a:t>
            </a:r>
          </a:p>
          <a:p>
            <a:pPr marL="414000" lvl="1" indent="0">
              <a:buNone/>
            </a:pPr>
            <a:r>
              <a:rPr lang="en-US" sz="2800" dirty="0"/>
              <a:t>ii.	How many valuations/evaluations overall?</a:t>
            </a:r>
          </a:p>
          <a:p>
            <a:pPr marL="414000" lvl="1" indent="0">
              <a:buNone/>
            </a:pPr>
            <a:r>
              <a:rPr lang="en-US" sz="2800" dirty="0"/>
              <a:t>iii.	What purposes?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66304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196F-EC52-F566-F107-0B40984C4A40}"/>
              </a:ext>
            </a:extLst>
          </p:cNvPr>
          <p:cNvSpPr>
            <a:spLocks noGrp="1"/>
          </p:cNvSpPr>
          <p:nvPr>
            <p:ph type="title"/>
          </p:nvPr>
        </p:nvSpPr>
        <p:spPr>
          <a:xfrm>
            <a:off x="913795" y="609600"/>
            <a:ext cx="10353762" cy="970450"/>
          </a:xfrm>
        </p:spPr>
        <p:txBody>
          <a:bodyPr>
            <a:normAutofit/>
          </a:bodyPr>
          <a:lstStyle/>
          <a:p>
            <a:r>
              <a:rPr lang="en-US" dirty="0"/>
              <a:t>1 – Working with the Expert</a:t>
            </a:r>
          </a:p>
        </p:txBody>
      </p:sp>
      <p:sp>
        <p:nvSpPr>
          <p:cNvPr id="3" name="Content Placeholder 2">
            <a:extLst>
              <a:ext uri="{FF2B5EF4-FFF2-40B4-BE49-F238E27FC236}">
                <a16:creationId xmlns:a16="http://schemas.microsoft.com/office/drawing/2014/main" id="{17CF2022-F35A-959D-16FC-311A9F93EA9E}"/>
              </a:ext>
            </a:extLst>
          </p:cNvPr>
          <p:cNvSpPr>
            <a:spLocks noGrp="1"/>
          </p:cNvSpPr>
          <p:nvPr>
            <p:ph idx="1"/>
          </p:nvPr>
        </p:nvSpPr>
        <p:spPr>
          <a:xfrm>
            <a:off x="913795" y="1732449"/>
            <a:ext cx="5546272" cy="4058751"/>
          </a:xfrm>
        </p:spPr>
        <p:txBody>
          <a:bodyPr anchor="ctr">
            <a:normAutofit/>
          </a:bodyPr>
          <a:lstStyle/>
          <a:p>
            <a:pPr marL="36900" indent="0">
              <a:buNone/>
            </a:pPr>
            <a:r>
              <a:rPr lang="en-US" dirty="0"/>
              <a:t>f.	</a:t>
            </a:r>
            <a:r>
              <a:rPr lang="en-US" sz="2800" dirty="0"/>
              <a:t>Assessing the Expert’s Articles:</a:t>
            </a:r>
          </a:p>
          <a:p>
            <a:pPr marL="414000" lvl="1" indent="0">
              <a:buNone/>
            </a:pPr>
            <a:r>
              <a:rPr lang="en-US" sz="2800" dirty="0"/>
              <a:t>i.	Any articles listed on the expert’s CV?  See if you can find and read them!</a:t>
            </a:r>
          </a:p>
          <a:p>
            <a:pPr marL="414000" lvl="1" indent="0">
              <a:buNone/>
            </a:pPr>
            <a:r>
              <a:rPr lang="en-US" sz="2800" dirty="0"/>
              <a:t>ii.	Google the Expert – You might be surprised!</a:t>
            </a:r>
          </a:p>
          <a:p>
            <a:pPr marL="720000" lvl="2" indent="0">
              <a:buNone/>
            </a:pPr>
            <a:endParaRPr lang="en-US" dirty="0"/>
          </a:p>
        </p:txBody>
      </p:sp>
      <p:pic>
        <p:nvPicPr>
          <p:cNvPr id="10" name="Picture 9">
            <a:extLst>
              <a:ext uri="{FF2B5EF4-FFF2-40B4-BE49-F238E27FC236}">
                <a16:creationId xmlns:a16="http://schemas.microsoft.com/office/drawing/2014/main" id="{EFFC0DB1-F701-4CB6-B888-4C438DE062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6934200" y="1998132"/>
            <a:ext cx="4333632" cy="3521077"/>
          </a:xfrm>
          <a:prstGeom prst="rect">
            <a:avLst/>
          </a:prstGeom>
        </p:spPr>
      </p:pic>
      <p:pic>
        <p:nvPicPr>
          <p:cNvPr id="5" name="Picture 4" descr="A person with a mustache and hands clasped together&#10;&#10;Description automatically generated">
            <a:extLst>
              <a:ext uri="{FF2B5EF4-FFF2-40B4-BE49-F238E27FC236}">
                <a16:creationId xmlns:a16="http://schemas.microsoft.com/office/drawing/2014/main" id="{D23FFBFD-9A39-EE10-FDE1-1820CC9FA384}"/>
              </a:ext>
            </a:extLst>
          </p:cNvPr>
          <p:cNvPicPr>
            <a:picLocks noChangeAspect="1"/>
          </p:cNvPicPr>
          <p:nvPr/>
        </p:nvPicPr>
        <p:blipFill>
          <a:blip r:embed="rId4">
            <a:extLst>
              <a:ext uri="{28A0092B-C50C-407E-A947-70E740481C1C}">
                <a14:useLocalDpi xmlns:a14="http://schemas.microsoft.com/office/drawing/2010/main" val="0"/>
              </a:ext>
            </a:extLst>
          </a:blip>
          <a:srcRect t="1393" r="3" b="4051"/>
          <a:stretch/>
        </p:blipFill>
        <p:spPr>
          <a:xfrm>
            <a:off x="7066560" y="2132822"/>
            <a:ext cx="4065464" cy="3258006"/>
          </a:xfrm>
          <a:prstGeom prst="rect">
            <a:avLst/>
          </a:prstGeom>
        </p:spPr>
      </p:pic>
    </p:spTree>
    <p:extLst>
      <p:ext uri="{BB962C8B-B14F-4D97-AF65-F5344CB8AC3E}">
        <p14:creationId xmlns:p14="http://schemas.microsoft.com/office/powerpoint/2010/main" val="9626636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docProps/app.xml><?xml version="1.0" encoding="utf-8"?>
<Properties xmlns="http://schemas.openxmlformats.org/officeDocument/2006/extended-properties" xmlns:vt="http://schemas.openxmlformats.org/officeDocument/2006/docPropsVTypes">
  <Template>TM04033929[[fn=Slate]]</Template>
  <TotalTime>275</TotalTime>
  <Words>6028</Words>
  <Application>Microsoft Office PowerPoint</Application>
  <PresentationFormat>Widescreen</PresentationFormat>
  <Paragraphs>320</Paragraphs>
  <Slides>59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Calisto MT</vt:lpstr>
      <vt:lpstr>Wingdings 2</vt:lpstr>
      <vt:lpstr>Slate</vt:lpstr>
      <vt:lpstr>Use of Experts: A View From Both Sides of the Bench</vt:lpstr>
      <vt:lpstr>Agenda</vt:lpstr>
      <vt:lpstr>-1- Working with the Expert</vt:lpstr>
      <vt:lpstr>1 – Working with the Expert</vt:lpstr>
      <vt:lpstr>1 – Working with the Expert</vt:lpstr>
      <vt:lpstr>1 – Working with the Expert</vt:lpstr>
      <vt:lpstr>1 – Working with the Expert</vt:lpstr>
      <vt:lpstr>1 – Working with the Expert</vt:lpstr>
      <vt:lpstr>1 – Working with the Expert</vt:lpstr>
      <vt:lpstr>1 – Working with the Expert</vt:lpstr>
      <vt:lpstr>1 – Working with the Expert</vt:lpstr>
      <vt:lpstr>1 – Working with the Expert</vt:lpstr>
      <vt:lpstr>1 – Working with the Expert</vt:lpstr>
      <vt:lpstr>1 – Working with the Expert</vt:lpstr>
      <vt:lpstr>1 – Working with the Expert</vt:lpstr>
      <vt:lpstr>1 – Working with the Expert</vt:lpstr>
      <vt:lpstr>1 – Working with the Expert</vt:lpstr>
      <vt:lpstr>1 – Working with the Expert</vt:lpstr>
      <vt:lpstr>1 – Working with the Expert</vt:lpstr>
      <vt:lpstr>-2- Preparing for Trial</vt:lpstr>
      <vt:lpstr>2 – Preparing for Trial</vt:lpstr>
      <vt:lpstr>2 – Preparing for Trial</vt:lpstr>
      <vt:lpstr>2 – Preparing for Trial</vt:lpstr>
      <vt:lpstr>2 – Preparing for Trial</vt:lpstr>
      <vt:lpstr>2 – Preparing for Trial</vt:lpstr>
      <vt:lpstr>3 – Tips for the Use of Different Experts</vt:lpstr>
      <vt:lpstr>Real Estate Appraisers</vt:lpstr>
      <vt:lpstr>3 – Tips for the Use of Different Experts </vt:lpstr>
      <vt:lpstr>3 – Tips for the Use of Different Experts </vt:lpstr>
      <vt:lpstr>3 – Tips for the Use of Different Experts </vt:lpstr>
      <vt:lpstr>Custody Evaluators</vt:lpstr>
      <vt:lpstr>3 – Tips for the Use of Different Experts</vt:lpstr>
      <vt:lpstr>3 – Tips for the Use of Different Experts</vt:lpstr>
      <vt:lpstr>3 – Tips for the Use of Different Experts</vt:lpstr>
      <vt:lpstr>3 – Tips for the Use of Different Experts</vt:lpstr>
      <vt:lpstr>3 – Tips for the Use of Different Experts</vt:lpstr>
      <vt:lpstr>3 – Tips for the Use of Different Experts</vt:lpstr>
      <vt:lpstr>3 – Tips for the Use of Different Experts</vt:lpstr>
      <vt:lpstr>3 – Tips for the Use of Different Experts</vt:lpstr>
      <vt:lpstr>3 – Tips for the Use of Different Experts</vt:lpstr>
      <vt:lpstr>3 – Tips for the Use of Different Experts</vt:lpstr>
      <vt:lpstr>3 – Tips for the Use of Different Experts</vt:lpstr>
      <vt:lpstr>3 – Tips for the Use of Different Experts</vt:lpstr>
      <vt:lpstr>3 – Tips for the Use of Different Experts</vt:lpstr>
      <vt:lpstr>3 – Tips for the Use of Different Experts</vt:lpstr>
      <vt:lpstr>3 – Tips for the Use of Different Experts</vt:lpstr>
      <vt:lpstr>3 – Tips for the Use of Different Experts</vt:lpstr>
      <vt:lpstr>3 – Tips for the Use of Different Experts</vt:lpstr>
      <vt:lpstr>Vocational Evaluators</vt:lpstr>
      <vt:lpstr>3 – Tips for the Use of Different Experts</vt:lpstr>
      <vt:lpstr>3 – Tips for the Use of Different Experts</vt:lpstr>
      <vt:lpstr>3 – Tips for the Use of Different Experts</vt:lpstr>
      <vt:lpstr>3 – Tips for the Use of Different Experts</vt:lpstr>
      <vt:lpstr>3 – Tips for the Use of Different Experts</vt:lpstr>
      <vt:lpstr>3 – Tips for the Use of Different Experts</vt:lpstr>
      <vt:lpstr>3 – Tips for the Use of Different Experts</vt:lpstr>
      <vt:lpstr>3 – Tips for the Use of Different Experts</vt:lpstr>
      <vt:lpstr>OTHER MEDICAL EXPERTS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Matthew H. Coon</dc:creator>
  <cp:lastModifiedBy>Julia Leveridge</cp:lastModifiedBy>
  <cp:revision>8</cp:revision>
  <dcterms:created xsi:type="dcterms:W3CDTF">2024-09-09T14:15:10Z</dcterms:created>
  <dcterms:modified xsi:type="dcterms:W3CDTF">2025-10-02T20:04:23Z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39778d9-eb29-4083-bbdf-0bcf676d44c3_Enabled">
    <vt:lpwstr>true</vt:lpwstr>
  </property>
  <property fmtid="{D5CDD505-2E9C-101B-9397-08002B2CF9AE}" pid="3" name="MSIP_Label_d39778d9-eb29-4083-bbdf-0bcf676d44c3_SetDate">
    <vt:lpwstr>2025-04-24T17:31:18Z</vt:lpwstr>
  </property>
  <property fmtid="{D5CDD505-2E9C-101B-9397-08002B2CF9AE}" pid="4" name="MSIP_Label_d39778d9-eb29-4083-bbdf-0bcf676d44c3_Method">
    <vt:lpwstr>Standard</vt:lpwstr>
  </property>
  <property fmtid="{D5CDD505-2E9C-101B-9397-08002B2CF9AE}" pid="5" name="MSIP_Label_d39778d9-eb29-4083-bbdf-0bcf676d44c3_Name">
    <vt:lpwstr>Public 🌐</vt:lpwstr>
  </property>
  <property fmtid="{D5CDD505-2E9C-101B-9397-08002B2CF9AE}" pid="6" name="MSIP_Label_d39778d9-eb29-4083-bbdf-0bcf676d44c3_SiteId">
    <vt:lpwstr>715fe37e-13f5-40d8-9aca-f0251a1e7e1e</vt:lpwstr>
  </property>
  <property fmtid="{D5CDD505-2E9C-101B-9397-08002B2CF9AE}" pid="7" name="MSIP_Label_d39778d9-eb29-4083-bbdf-0bcf676d44c3_ActionId">
    <vt:lpwstr>81696a99-521f-4a76-a50d-b114c6876d77</vt:lpwstr>
  </property>
  <property fmtid="{D5CDD505-2E9C-101B-9397-08002B2CF9AE}" pid="8" name="MSIP_Label_d39778d9-eb29-4083-bbdf-0bcf676d44c3_ContentBits">
    <vt:lpwstr>0</vt:lpwstr>
  </property>
  <property fmtid="{D5CDD505-2E9C-101B-9397-08002B2CF9AE}" pid="9" name="MSIP_Label_d39778d9-eb29-4083-bbdf-0bcf676d44c3_Tag">
    <vt:lpwstr>10, 3, 0, 1</vt:lpwstr>
  </property>
</Properties>
</file>