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25_9A5639EA.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0"/>
  </p:notesMasterIdLst>
  <p:sldIdLst>
    <p:sldId id="256" r:id="rId2"/>
    <p:sldId id="280" r:id="rId3"/>
    <p:sldId id="259" r:id="rId4"/>
    <p:sldId id="274" r:id="rId5"/>
    <p:sldId id="301" r:id="rId6"/>
    <p:sldId id="282" r:id="rId7"/>
    <p:sldId id="283" r:id="rId8"/>
    <p:sldId id="284" r:id="rId9"/>
    <p:sldId id="304" r:id="rId10"/>
    <p:sldId id="285" r:id="rId11"/>
    <p:sldId id="286" r:id="rId12"/>
    <p:sldId id="289" r:id="rId13"/>
    <p:sldId id="307" r:id="rId14"/>
    <p:sldId id="288" r:id="rId15"/>
    <p:sldId id="287" r:id="rId16"/>
    <p:sldId id="305" r:id="rId17"/>
    <p:sldId id="290" r:id="rId18"/>
    <p:sldId id="291" r:id="rId19"/>
    <p:sldId id="296" r:id="rId20"/>
    <p:sldId id="295" r:id="rId21"/>
    <p:sldId id="294" r:id="rId22"/>
    <p:sldId id="293" r:id="rId23"/>
    <p:sldId id="303" r:id="rId24"/>
    <p:sldId id="306" r:id="rId25"/>
    <p:sldId id="308" r:id="rId26"/>
    <p:sldId id="299" r:id="rId27"/>
    <p:sldId id="300" r:id="rId28"/>
    <p:sldId id="27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5BAC75-A5D4-AA5D-8543-EFAA55A0E7A2}" name="Keeley Sneek" initials="" userId="S::ksneek@Passcodetoparenting.com::0918e321-5e7a-4408-ab26-0e26f4865866" providerId="AD"/>
  <p188:author id="{5F9EFDBB-37D0-5ED4-7589-8B7D06CEB9BC}" name="Peta Kerr" initials="PK" userId="S::PetaKerr@Passcodetoparenting.com::c0852d21-eaf4-472e-8539-bf1d9d0620cb" providerId="AD"/>
  <p188:author id="{B55B2FEF-0176-EE41-0FD4-C8619B5828B6}" name="Kaitlin Kushan" initials="" userId="S::KaitlinKushan@Passcodetoparenting.com::301e9b48-e423-4b53-8e48-667caa85ff0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6F4F5"/>
    <a:srgbClr val="FAE7E3"/>
    <a:srgbClr val="0F1728"/>
    <a:srgbClr val="133A60"/>
    <a:srgbClr val="9DC8CD"/>
    <a:srgbClr val="6E9296"/>
    <a:srgbClr val="EBC1BA"/>
    <a:srgbClr val="EEE7E0"/>
    <a:srgbClr val="C3DBDD"/>
    <a:srgbClr val="EDE8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B0995B-BDC5-B74E-8AAE-FFF118DA90E8}" v="8" dt="2026-10-02T14:37:59.103"/>
    <p1510:client id="{7B67B599-2B93-8B83-0E93-3C53C1D58F12}" v="75" dt="2026-10-02T04:01:02.0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0913"/>
  </p:normalViewPr>
  <p:slideViewPr>
    <p:cSldViewPr snapToGrid="0">
      <p:cViewPr varScale="1">
        <p:scale>
          <a:sx n="100" d="100"/>
          <a:sy n="100" d="100"/>
        </p:scale>
        <p:origin x="1544" y="176"/>
      </p:cViewPr>
      <p:guideLst/>
    </p:cSldViewPr>
  </p:slideViewPr>
  <p:notesTextViewPr>
    <p:cViewPr>
      <p:scale>
        <a:sx n="1" d="1"/>
        <a:sy n="1" d="1"/>
      </p:scale>
      <p:origin x="0" y="-28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eley Sneek" userId="S::ksneek@passcodetoparenting.com::0918e321-5e7a-4408-ab26-0e26f4865866" providerId="AD" clId="Web-{5CBD68C7-78D1-27C3-9C68-5CCACD82608D}"/>
    <pc:docChg chg="modSld">
      <pc:chgData name="Keeley Sneek" userId="S::ksneek@passcodetoparenting.com::0918e321-5e7a-4408-ab26-0e26f4865866" providerId="AD" clId="Web-{5CBD68C7-78D1-27C3-9C68-5CCACD82608D}" dt="2026-09-22T02:01:31.696" v="137"/>
      <pc:docMkLst>
        <pc:docMk/>
      </pc:docMkLst>
      <pc:sldChg chg="addSp delSp modSp">
        <pc:chgData name="Keeley Sneek" userId="S::ksneek@passcodetoparenting.com::0918e321-5e7a-4408-ab26-0e26f4865866" providerId="AD" clId="Web-{5CBD68C7-78D1-27C3-9C68-5CCACD82608D}" dt="2026-09-22T01:54:27.478" v="79" actId="1076"/>
        <pc:sldMkLst>
          <pc:docMk/>
          <pc:sldMk cId="1227744575" sldId="291"/>
        </pc:sldMkLst>
        <pc:spChg chg="mod">
          <ac:chgData name="Keeley Sneek" userId="S::ksneek@passcodetoparenting.com::0918e321-5e7a-4408-ab26-0e26f4865866" providerId="AD" clId="Web-{5CBD68C7-78D1-27C3-9C68-5CCACD82608D}" dt="2026-09-22T01:54:27.478" v="79" actId="1076"/>
          <ac:spMkLst>
            <pc:docMk/>
            <pc:sldMk cId="1227744575" sldId="291"/>
            <ac:spMk id="2" creationId="{BB3EFCE5-5842-86B1-9608-8024C7679E40}"/>
          </ac:spMkLst>
        </pc:spChg>
        <pc:spChg chg="mod">
          <ac:chgData name="Keeley Sneek" userId="S::ksneek@passcodetoparenting.com::0918e321-5e7a-4408-ab26-0e26f4865866" providerId="AD" clId="Web-{5CBD68C7-78D1-27C3-9C68-5CCACD82608D}" dt="2026-09-22T01:54:02.180" v="77" actId="1076"/>
          <ac:spMkLst>
            <pc:docMk/>
            <pc:sldMk cId="1227744575" sldId="291"/>
            <ac:spMk id="6" creationId="{A9A6CF9A-B92E-E204-715E-454FA48E7849}"/>
          </ac:spMkLst>
        </pc:spChg>
      </pc:sldChg>
      <pc:sldChg chg="addSp modSp mod modClrScheme chgLayout">
        <pc:chgData name="Keeley Sneek" userId="S::ksneek@passcodetoparenting.com::0918e321-5e7a-4408-ab26-0e26f4865866" providerId="AD" clId="Web-{5CBD68C7-78D1-27C3-9C68-5CCACD82608D}" dt="2026-09-22T02:01:31.696" v="137"/>
        <pc:sldMkLst>
          <pc:docMk/>
          <pc:sldMk cId="3111382084" sldId="295"/>
        </pc:sldMkLst>
        <pc:spChg chg="mod ord">
          <ac:chgData name="Keeley Sneek" userId="S::ksneek@passcodetoparenting.com::0918e321-5e7a-4408-ab26-0e26f4865866" providerId="AD" clId="Web-{5CBD68C7-78D1-27C3-9C68-5CCACD82608D}" dt="2026-09-22T02:01:31.696" v="137"/>
          <ac:spMkLst>
            <pc:docMk/>
            <pc:sldMk cId="3111382084" sldId="295"/>
            <ac:spMk id="2" creationId="{9951E350-86AD-2F57-943A-0AD840D455A1}"/>
          </ac:spMkLst>
        </pc:spChg>
        <pc:spChg chg="mod ord">
          <ac:chgData name="Keeley Sneek" userId="S::ksneek@passcodetoparenting.com::0918e321-5e7a-4408-ab26-0e26f4865866" providerId="AD" clId="Web-{5CBD68C7-78D1-27C3-9C68-5CCACD82608D}" dt="2026-09-22T02:01:31.696" v="137"/>
          <ac:spMkLst>
            <pc:docMk/>
            <pc:sldMk cId="3111382084" sldId="295"/>
            <ac:spMk id="5" creationId="{2088E650-9F04-E767-4413-826A13103A8A}"/>
          </ac:spMkLst>
        </pc:spChg>
        <pc:spChg chg="mod ord">
          <ac:chgData name="Keeley Sneek" userId="S::ksneek@passcodetoparenting.com::0918e321-5e7a-4408-ab26-0e26f4865866" providerId="AD" clId="Web-{5CBD68C7-78D1-27C3-9C68-5CCACD82608D}" dt="2026-09-22T02:01:31.696" v="137"/>
          <ac:spMkLst>
            <pc:docMk/>
            <pc:sldMk cId="3111382084" sldId="295"/>
            <ac:spMk id="6" creationId="{436F5265-624E-BAD8-E62A-D136C3940FA9}"/>
          </ac:spMkLst>
        </pc:spChg>
      </pc:sldChg>
      <pc:sldChg chg="addSp delSp modSp">
        <pc:chgData name="Keeley Sneek" userId="S::ksneek@passcodetoparenting.com::0918e321-5e7a-4408-ab26-0e26f4865866" providerId="AD" clId="Web-{5CBD68C7-78D1-27C3-9C68-5CCACD82608D}" dt="2026-09-22T01:59:40.880" v="135"/>
        <pc:sldMkLst>
          <pc:docMk/>
          <pc:sldMk cId="1556147312" sldId="296"/>
        </pc:sldMkLst>
        <pc:spChg chg="mod">
          <ac:chgData name="Keeley Sneek" userId="S::ksneek@passcodetoparenting.com::0918e321-5e7a-4408-ab26-0e26f4865866" providerId="AD" clId="Web-{5CBD68C7-78D1-27C3-9C68-5CCACD82608D}" dt="2026-09-22T01:58:47.315" v="123" actId="1076"/>
          <ac:spMkLst>
            <pc:docMk/>
            <pc:sldMk cId="1556147312" sldId="296"/>
            <ac:spMk id="2" creationId="{B6586392-5232-F83A-5ED7-00321505921C}"/>
          </ac:spMkLst>
        </pc:spChg>
        <pc:graphicFrameChg chg="add mod modGraphic">
          <ac:chgData name="Keeley Sneek" userId="S::ksneek@passcodetoparenting.com::0918e321-5e7a-4408-ab26-0e26f4865866" providerId="AD" clId="Web-{5CBD68C7-78D1-27C3-9C68-5CCACD82608D}" dt="2026-09-22T01:59:40.880" v="135"/>
          <ac:graphicFrameMkLst>
            <pc:docMk/>
            <pc:sldMk cId="1556147312" sldId="296"/>
            <ac:graphicFrameMk id="3" creationId="{B9676A3A-85D0-2C8F-6DC1-1C48EAA2E2F8}"/>
          </ac:graphicFrameMkLst>
        </pc:graphicFrameChg>
      </pc:sldChg>
      <pc:sldChg chg="modSp">
        <pc:chgData name="Keeley Sneek" userId="S::ksneek@passcodetoparenting.com::0918e321-5e7a-4408-ab26-0e26f4865866" providerId="AD" clId="Web-{5CBD68C7-78D1-27C3-9C68-5CCACD82608D}" dt="2026-09-22T00:54:17.397" v="19" actId="1076"/>
        <pc:sldMkLst>
          <pc:docMk/>
          <pc:sldMk cId="907479372" sldId="305"/>
        </pc:sldMkLst>
        <pc:spChg chg="mod">
          <ac:chgData name="Keeley Sneek" userId="S::ksneek@passcodetoparenting.com::0918e321-5e7a-4408-ab26-0e26f4865866" providerId="AD" clId="Web-{5CBD68C7-78D1-27C3-9C68-5CCACD82608D}" dt="2026-09-22T00:54:08.084" v="18" actId="1076"/>
          <ac:spMkLst>
            <pc:docMk/>
            <pc:sldMk cId="907479372" sldId="305"/>
            <ac:spMk id="2" creationId="{CB005434-DA35-DCA2-8CAA-CA5A85F1D767}"/>
          </ac:spMkLst>
        </pc:spChg>
        <pc:spChg chg="mod">
          <ac:chgData name="Keeley Sneek" userId="S::ksneek@passcodetoparenting.com::0918e321-5e7a-4408-ab26-0e26f4865866" providerId="AD" clId="Web-{5CBD68C7-78D1-27C3-9C68-5CCACD82608D}" dt="2026-09-22T00:54:17.397" v="19" actId="1076"/>
          <ac:spMkLst>
            <pc:docMk/>
            <pc:sldMk cId="907479372" sldId="305"/>
            <ac:spMk id="6" creationId="{412E27FB-814A-8B94-5CC9-27EA29305C1A}"/>
          </ac:spMkLst>
        </pc:spChg>
      </pc:sldChg>
    </pc:docChg>
  </pc:docChgLst>
  <pc:docChgLst>
    <pc:chgData name="Laylah Ladadwa" userId="S::lladadwa@passcodetoparenting.com::0707e4b8-79e9-497d-a50d-c63ec627b06f" providerId="AD" clId="Web-{00000000-0000-0000-0000-000000000000}"/>
    <pc:docChg chg="modSld">
      <pc:chgData name="Laylah Ladadwa" userId="S::lladadwa@passcodetoparenting.com::0707e4b8-79e9-497d-a50d-c63ec627b06f" providerId="AD" clId="Web-{00000000-0000-0000-0000-000000000000}" dt="2026-09-29T02:28:05.309" v="2"/>
      <pc:docMkLst>
        <pc:docMk/>
      </pc:docMkLst>
      <pc:sldChg chg="delSp">
        <pc:chgData name="Laylah Ladadwa" userId="S::lladadwa@passcodetoparenting.com::0707e4b8-79e9-497d-a50d-c63ec627b06f" providerId="AD" clId="Web-{00000000-0000-0000-0000-000000000000}" dt="2026-09-29T02:27:15.871" v="0"/>
        <pc:sldMkLst>
          <pc:docMk/>
          <pc:sldMk cId="4102716589" sldId="301"/>
        </pc:sldMkLst>
      </pc:sldChg>
    </pc:docChg>
  </pc:docChgLst>
  <pc:docChgLst>
    <pc:chgData name="Peta Kerr" userId="c0852d21-eaf4-472e-8539-bf1d9d0620cb" providerId="ADAL" clId="{D0C26ED5-ADC6-4381-9006-E126C5C99ACD}"/>
    <pc:docChg chg="modSld">
      <pc:chgData name="Peta Kerr" userId="c0852d21-eaf4-472e-8539-bf1d9d0620cb" providerId="ADAL" clId="{D0C26ED5-ADC6-4381-9006-E126C5C99ACD}" dt="2026-09-28T23:40:03.489" v="4" actId="14100"/>
      <pc:docMkLst>
        <pc:docMk/>
      </pc:docMkLst>
      <pc:sldChg chg="modSp mod">
        <pc:chgData name="Peta Kerr" userId="c0852d21-eaf4-472e-8539-bf1d9d0620cb" providerId="ADAL" clId="{D0C26ED5-ADC6-4381-9006-E126C5C99ACD}" dt="2026-09-28T23:40:03.489" v="4" actId="14100"/>
        <pc:sldMkLst>
          <pc:docMk/>
          <pc:sldMk cId="4102716589" sldId="301"/>
        </pc:sldMkLst>
        <pc:spChg chg="mod">
          <ac:chgData name="Peta Kerr" userId="c0852d21-eaf4-472e-8539-bf1d9d0620cb" providerId="ADAL" clId="{D0C26ED5-ADC6-4381-9006-E126C5C99ACD}" dt="2026-09-28T23:40:03.489" v="4" actId="14100"/>
          <ac:spMkLst>
            <pc:docMk/>
            <pc:sldMk cId="4102716589" sldId="301"/>
            <ac:spMk id="2" creationId="{BDC5D3EE-8BD5-0B80-B4D9-3C119937A8A4}"/>
          </ac:spMkLst>
        </pc:spChg>
      </pc:sldChg>
    </pc:docChg>
  </pc:docChgLst>
  <pc:docChgLst>
    <pc:chgData name="Keeley Sneek" userId="S::ksneek@passcodetoparenting.com::0918e321-5e7a-4408-ab26-0e26f4865866" providerId="AD" clId="Web-{7B67B599-2B93-8B83-0E93-3C53C1D58F12}"/>
    <pc:docChg chg="addSld delSld modSld sldOrd">
      <pc:chgData name="Keeley Sneek" userId="S::ksneek@passcodetoparenting.com::0918e321-5e7a-4408-ab26-0e26f4865866" providerId="AD" clId="Web-{7B67B599-2B93-8B83-0E93-3C53C1D58F12}" dt="2026-10-02T04:01:02.044" v="68"/>
      <pc:docMkLst>
        <pc:docMk/>
      </pc:docMkLst>
      <pc:sldChg chg="del">
        <pc:chgData name="Keeley Sneek" userId="S::ksneek@passcodetoparenting.com::0918e321-5e7a-4408-ab26-0e26f4865866" providerId="AD" clId="Web-{7B67B599-2B93-8B83-0E93-3C53C1D58F12}" dt="2026-10-02T04:01:02.044" v="68"/>
        <pc:sldMkLst>
          <pc:docMk/>
          <pc:sldMk cId="3179402453" sldId="292"/>
        </pc:sldMkLst>
      </pc:sldChg>
      <pc:sldChg chg="addSp delSp modSp mod modClrScheme chgLayout">
        <pc:chgData name="Keeley Sneek" userId="S::ksneek@passcodetoparenting.com::0918e321-5e7a-4408-ab26-0e26f4865866" providerId="AD" clId="Web-{7B67B599-2B93-8B83-0E93-3C53C1D58F12}" dt="2026-10-02T04:00:13.042" v="52" actId="20577"/>
        <pc:sldMkLst>
          <pc:docMk/>
          <pc:sldMk cId="4102716589" sldId="301"/>
        </pc:sldMkLst>
        <pc:spChg chg="mod ord">
          <ac:chgData name="Keeley Sneek" userId="S::ksneek@passcodetoparenting.com::0918e321-5e7a-4408-ab26-0e26f4865866" providerId="AD" clId="Web-{7B67B599-2B93-8B83-0E93-3C53C1D58F12}" dt="2026-10-02T04:00:13.042" v="52" actId="20577"/>
          <ac:spMkLst>
            <pc:docMk/>
            <pc:sldMk cId="4102716589" sldId="301"/>
            <ac:spMk id="2" creationId="{BDC5D3EE-8BD5-0B80-B4D9-3C119937A8A4}"/>
          </ac:spMkLst>
        </pc:spChg>
        <pc:spChg chg="add mod ord">
          <ac:chgData name="Keeley Sneek" userId="S::ksneek@passcodetoparenting.com::0918e321-5e7a-4408-ab26-0e26f4865866" providerId="AD" clId="Web-{7B67B599-2B93-8B83-0E93-3C53C1D58F12}" dt="2026-10-02T03:58:52.397" v="38" actId="14100"/>
          <ac:spMkLst>
            <pc:docMk/>
            <pc:sldMk cId="4102716589" sldId="301"/>
            <ac:spMk id="3" creationId="{10AEC6D3-1BCC-8B05-B353-F7F855644198}"/>
          </ac:spMkLst>
        </pc:spChg>
        <pc:spChg chg="mod ord">
          <ac:chgData name="Keeley Sneek" userId="S::ksneek@passcodetoparenting.com::0918e321-5e7a-4408-ab26-0e26f4865866" providerId="AD" clId="Web-{7B67B599-2B93-8B83-0E93-3C53C1D58F12}" dt="2026-10-02T03:54:57.886" v="0"/>
          <ac:spMkLst>
            <pc:docMk/>
            <pc:sldMk cId="4102716589" sldId="301"/>
            <ac:spMk id="4" creationId="{12322EAA-ECA3-384B-7304-0CA88B28414E}"/>
          </ac:spMkLst>
        </pc:spChg>
        <pc:spChg chg="mod ord">
          <ac:chgData name="Keeley Sneek" userId="S::ksneek@passcodetoparenting.com::0918e321-5e7a-4408-ab26-0e26f4865866" providerId="AD" clId="Web-{7B67B599-2B93-8B83-0E93-3C53C1D58F12}" dt="2026-10-02T03:54:57.886" v="0"/>
          <ac:spMkLst>
            <pc:docMk/>
            <pc:sldMk cId="4102716589" sldId="301"/>
            <ac:spMk id="5" creationId="{2C1B4F88-D950-C446-BB65-6E62A6DCD1CB}"/>
          </ac:spMkLst>
        </pc:spChg>
        <pc:spChg chg="add del mod ord">
          <ac:chgData name="Keeley Sneek" userId="S::ksneek@passcodetoparenting.com::0918e321-5e7a-4408-ab26-0e26f4865866" providerId="AD" clId="Web-{7B67B599-2B93-8B83-0E93-3C53C1D58F12}" dt="2026-10-02T03:59:35.899" v="44" actId="14100"/>
          <ac:spMkLst>
            <pc:docMk/>
            <pc:sldMk cId="4102716589" sldId="301"/>
            <ac:spMk id="6" creationId="{0EA066BC-AF27-7368-33C9-15F606DE8E41}"/>
          </ac:spMkLst>
        </pc:spChg>
        <pc:spChg chg="add del mod">
          <ac:chgData name="Keeley Sneek" userId="S::ksneek@passcodetoparenting.com::0918e321-5e7a-4408-ab26-0e26f4865866" providerId="AD" clId="Web-{7B67B599-2B93-8B83-0E93-3C53C1D58F12}" dt="2026-10-02T03:55:50.310" v="6"/>
          <ac:spMkLst>
            <pc:docMk/>
            <pc:sldMk cId="4102716589" sldId="301"/>
            <ac:spMk id="7" creationId="{DB8C3C26-9593-23E2-640C-54BFC357B879}"/>
          </ac:spMkLst>
        </pc:spChg>
        <pc:spChg chg="add mod">
          <ac:chgData name="Keeley Sneek" userId="S::ksneek@passcodetoparenting.com::0918e321-5e7a-4408-ab26-0e26f4865866" providerId="AD" clId="Web-{7B67B599-2B93-8B83-0E93-3C53C1D58F12}" dt="2026-10-02T03:59:44.978" v="45" actId="14100"/>
          <ac:spMkLst>
            <pc:docMk/>
            <pc:sldMk cId="4102716589" sldId="301"/>
            <ac:spMk id="9" creationId="{058E2FBC-65EB-045D-BA2E-42B4C146A422}"/>
          </ac:spMkLst>
        </pc:spChg>
      </pc:sldChg>
      <pc:sldChg chg="del">
        <pc:chgData name="Keeley Sneek" userId="S::ksneek@passcodetoparenting.com::0918e321-5e7a-4408-ab26-0e26f4865866" providerId="AD" clId="Web-{7B67B599-2B93-8B83-0E93-3C53C1D58F12}" dt="2026-10-02T04:00:37.636" v="54"/>
        <pc:sldMkLst>
          <pc:docMk/>
          <pc:sldMk cId="846090368" sldId="302"/>
        </pc:sldMkLst>
      </pc:sldChg>
      <pc:sldChg chg="modSp add ord replId">
        <pc:chgData name="Keeley Sneek" userId="S::ksneek@passcodetoparenting.com::0918e321-5e7a-4408-ab26-0e26f4865866" providerId="AD" clId="Web-{7B67B599-2B93-8B83-0E93-3C53C1D58F12}" dt="2026-10-02T04:00:33.589" v="53"/>
        <pc:sldMkLst>
          <pc:docMk/>
          <pc:sldMk cId="818624039" sldId="307"/>
        </pc:sldMkLst>
        <pc:spChg chg="mod">
          <ac:chgData name="Keeley Sneek" userId="S::ksneek@passcodetoparenting.com::0918e321-5e7a-4408-ab26-0e26f4865866" providerId="AD" clId="Web-{7B67B599-2B93-8B83-0E93-3C53C1D58F12}" dt="2026-10-02T04:00:08.666" v="51" actId="20577"/>
          <ac:spMkLst>
            <pc:docMk/>
            <pc:sldMk cId="818624039" sldId="307"/>
            <ac:spMk id="2" creationId="{EAA787DB-E477-9BA2-F729-944271B2D6FD}"/>
          </ac:spMkLst>
        </pc:spChg>
      </pc:sldChg>
      <pc:sldChg chg="modSp add ord replId">
        <pc:chgData name="Keeley Sneek" userId="S::ksneek@passcodetoparenting.com::0918e321-5e7a-4408-ab26-0e26f4865866" providerId="AD" clId="Web-{7B67B599-2B93-8B83-0E93-3C53C1D58F12}" dt="2026-10-02T04:00:57.418" v="67" actId="20577"/>
        <pc:sldMkLst>
          <pc:docMk/>
          <pc:sldMk cId="1784156092" sldId="308"/>
        </pc:sldMkLst>
        <pc:spChg chg="mod">
          <ac:chgData name="Keeley Sneek" userId="S::ksneek@passcodetoparenting.com::0918e321-5e7a-4408-ab26-0e26f4865866" providerId="AD" clId="Web-{7B67B599-2B93-8B83-0E93-3C53C1D58F12}" dt="2026-10-02T04:00:57.418" v="67" actId="20577"/>
          <ac:spMkLst>
            <pc:docMk/>
            <pc:sldMk cId="1784156092" sldId="308"/>
            <ac:spMk id="2" creationId="{404115A0-C8E9-87D8-C820-A08DB2A41B00}"/>
          </ac:spMkLst>
        </pc:spChg>
      </pc:sldChg>
    </pc:docChg>
  </pc:docChgLst>
  <pc:docChgLst>
    <pc:chgData name="Peta Kerr" userId="c0852d21-eaf4-472e-8539-bf1d9d0620cb" providerId="ADAL" clId="{98E23511-44EB-527D-977A-04AFDA67CBD1}"/>
    <pc:docChg chg="undo custSel addSld delSld modSld">
      <pc:chgData name="Peta Kerr" userId="c0852d21-eaf4-472e-8539-bf1d9d0620cb" providerId="ADAL" clId="{98E23511-44EB-527D-977A-04AFDA67CBD1}" dt="2026-10-01T00:36:51.524" v="656" actId="20577"/>
      <pc:docMkLst>
        <pc:docMk/>
      </pc:docMkLst>
      <pc:sldChg chg="modNotesTx">
        <pc:chgData name="Peta Kerr" userId="c0852d21-eaf4-472e-8539-bf1d9d0620cb" providerId="ADAL" clId="{98E23511-44EB-527D-977A-04AFDA67CBD1}" dt="2026-10-01T00:36:51.524" v="656" actId="20577"/>
        <pc:sldMkLst>
          <pc:docMk/>
          <pc:sldMk cId="2679994606" sldId="256"/>
        </pc:sldMkLst>
      </pc:sldChg>
      <pc:sldChg chg="modSp mod">
        <pc:chgData name="Peta Kerr" userId="c0852d21-eaf4-472e-8539-bf1d9d0620cb" providerId="ADAL" clId="{98E23511-44EB-527D-977A-04AFDA67CBD1}" dt="2026-09-29T00:15:14.531" v="601" actId="20577"/>
        <pc:sldMkLst>
          <pc:docMk/>
          <pc:sldMk cId="2999555525" sldId="274"/>
        </pc:sldMkLst>
        <pc:spChg chg="mod">
          <ac:chgData name="Peta Kerr" userId="c0852d21-eaf4-472e-8539-bf1d9d0620cb" providerId="ADAL" clId="{98E23511-44EB-527D-977A-04AFDA67CBD1}" dt="2026-09-29T00:15:14.531" v="601" actId="20577"/>
          <ac:spMkLst>
            <pc:docMk/>
            <pc:sldMk cId="2999555525" sldId="274"/>
            <ac:spMk id="4" creationId="{BA723899-8A60-884F-B9F0-B21C4F1AA7FB}"/>
          </ac:spMkLst>
        </pc:spChg>
      </pc:sldChg>
      <pc:sldChg chg="modNotesTx">
        <pc:chgData name="Peta Kerr" userId="c0852d21-eaf4-472e-8539-bf1d9d0620cb" providerId="ADAL" clId="{98E23511-44EB-527D-977A-04AFDA67CBD1}" dt="2026-09-29T00:21:57.079" v="602" actId="20577"/>
        <pc:sldMkLst>
          <pc:docMk/>
          <pc:sldMk cId="3870137174" sldId="280"/>
        </pc:sldMkLst>
      </pc:sldChg>
      <pc:sldChg chg="modNotesTx">
        <pc:chgData name="Peta Kerr" userId="c0852d21-eaf4-472e-8539-bf1d9d0620cb" providerId="ADAL" clId="{98E23511-44EB-527D-977A-04AFDA67CBD1}" dt="2026-09-29T00:24:44.268" v="603" actId="20577"/>
        <pc:sldMkLst>
          <pc:docMk/>
          <pc:sldMk cId="4272596713" sldId="282"/>
        </pc:sldMkLst>
      </pc:sldChg>
      <pc:sldChg chg="modNotesTx">
        <pc:chgData name="Peta Kerr" userId="c0852d21-eaf4-472e-8539-bf1d9d0620cb" providerId="ADAL" clId="{98E23511-44EB-527D-977A-04AFDA67CBD1}" dt="2026-09-29T00:27:34.237" v="604" actId="20577"/>
        <pc:sldMkLst>
          <pc:docMk/>
          <pc:sldMk cId="777217498" sldId="283"/>
        </pc:sldMkLst>
      </pc:sldChg>
      <pc:sldChg chg="modNotesTx">
        <pc:chgData name="Peta Kerr" userId="c0852d21-eaf4-472e-8539-bf1d9d0620cb" providerId="ADAL" clId="{98E23511-44EB-527D-977A-04AFDA67CBD1}" dt="2026-09-29T00:29:04.236" v="606" actId="20577"/>
        <pc:sldMkLst>
          <pc:docMk/>
          <pc:sldMk cId="858704785" sldId="284"/>
        </pc:sldMkLst>
      </pc:sldChg>
      <pc:sldChg chg="modNotesTx">
        <pc:chgData name="Peta Kerr" userId="c0852d21-eaf4-472e-8539-bf1d9d0620cb" providerId="ADAL" clId="{98E23511-44EB-527D-977A-04AFDA67CBD1}" dt="2026-09-30T23:47:32.963" v="653" actId="20577"/>
        <pc:sldMkLst>
          <pc:docMk/>
          <pc:sldMk cId="675277490" sldId="285"/>
        </pc:sldMkLst>
      </pc:sldChg>
      <pc:sldChg chg="modNotesTx">
        <pc:chgData name="Peta Kerr" userId="c0852d21-eaf4-472e-8539-bf1d9d0620cb" providerId="ADAL" clId="{98E23511-44EB-527D-977A-04AFDA67CBD1}" dt="2026-09-29T00:39:01.919" v="610" actId="20577"/>
        <pc:sldMkLst>
          <pc:docMk/>
          <pc:sldMk cId="4197021086" sldId="286"/>
        </pc:sldMkLst>
      </pc:sldChg>
      <pc:sldChg chg="modNotesTx">
        <pc:chgData name="Peta Kerr" userId="c0852d21-eaf4-472e-8539-bf1d9d0620cb" providerId="ADAL" clId="{98E23511-44EB-527D-977A-04AFDA67CBD1}" dt="2026-09-30T23:48:19.384" v="654" actId="20577"/>
        <pc:sldMkLst>
          <pc:docMk/>
          <pc:sldMk cId="2136769892" sldId="287"/>
        </pc:sldMkLst>
      </pc:sldChg>
      <pc:sldChg chg="modNotesTx">
        <pc:chgData name="Peta Kerr" userId="c0852d21-eaf4-472e-8539-bf1d9d0620cb" providerId="ADAL" clId="{98E23511-44EB-527D-977A-04AFDA67CBD1}" dt="2026-09-29T00:41:18.983" v="612" actId="20577"/>
        <pc:sldMkLst>
          <pc:docMk/>
          <pc:sldMk cId="1525838202" sldId="288"/>
        </pc:sldMkLst>
      </pc:sldChg>
      <pc:sldChg chg="modSp mod modNotesTx">
        <pc:chgData name="Peta Kerr" userId="c0852d21-eaf4-472e-8539-bf1d9d0620cb" providerId="ADAL" clId="{98E23511-44EB-527D-977A-04AFDA67CBD1}" dt="2026-09-29T00:40:14.405" v="611" actId="20577"/>
        <pc:sldMkLst>
          <pc:docMk/>
          <pc:sldMk cId="3202131690" sldId="289"/>
        </pc:sldMkLst>
        <pc:spChg chg="mod">
          <ac:chgData name="Peta Kerr" userId="c0852d21-eaf4-472e-8539-bf1d9d0620cb" providerId="ADAL" clId="{98E23511-44EB-527D-977A-04AFDA67CBD1}" dt="2026-09-18T16:32:02.223" v="0" actId="113"/>
          <ac:spMkLst>
            <pc:docMk/>
            <pc:sldMk cId="3202131690" sldId="289"/>
            <ac:spMk id="6" creationId="{D383AB71-391E-9330-6F30-65338F243793}"/>
          </ac:spMkLst>
        </pc:spChg>
      </pc:sldChg>
      <pc:sldChg chg="modNotesTx">
        <pc:chgData name="Peta Kerr" userId="c0852d21-eaf4-472e-8539-bf1d9d0620cb" providerId="ADAL" clId="{98E23511-44EB-527D-977A-04AFDA67CBD1}" dt="2026-09-18T16:54:19.168" v="195" actId="20577"/>
        <pc:sldMkLst>
          <pc:docMk/>
          <pc:sldMk cId="765194299" sldId="290"/>
        </pc:sldMkLst>
      </pc:sldChg>
      <pc:sldChg chg="modNotesTx">
        <pc:chgData name="Peta Kerr" userId="c0852d21-eaf4-472e-8539-bf1d9d0620cb" providerId="ADAL" clId="{98E23511-44EB-527D-977A-04AFDA67CBD1}" dt="2026-09-29T00:48:53.024" v="616" actId="20577"/>
        <pc:sldMkLst>
          <pc:docMk/>
          <pc:sldMk cId="1227744575" sldId="291"/>
        </pc:sldMkLst>
      </pc:sldChg>
      <pc:sldChg chg="modNotesTx">
        <pc:chgData name="Peta Kerr" userId="c0852d21-eaf4-472e-8539-bf1d9d0620cb" providerId="ADAL" clId="{98E23511-44EB-527D-977A-04AFDA67CBD1}" dt="2026-09-30T23:52:45.068" v="655" actId="20577"/>
        <pc:sldMkLst>
          <pc:docMk/>
          <pc:sldMk cId="1808878617" sldId="294"/>
        </pc:sldMkLst>
      </pc:sldChg>
      <pc:sldChg chg="modNotesTx">
        <pc:chgData name="Peta Kerr" userId="c0852d21-eaf4-472e-8539-bf1d9d0620cb" providerId="ADAL" clId="{98E23511-44EB-527D-977A-04AFDA67CBD1}" dt="2026-09-29T00:51:22.717" v="617" actId="20577"/>
        <pc:sldMkLst>
          <pc:docMk/>
          <pc:sldMk cId="1556147312" sldId="296"/>
        </pc:sldMkLst>
      </pc:sldChg>
      <pc:sldChg chg="modNotesTx">
        <pc:chgData name="Peta Kerr" userId="c0852d21-eaf4-472e-8539-bf1d9d0620cb" providerId="ADAL" clId="{98E23511-44EB-527D-977A-04AFDA67CBD1}" dt="2026-09-29T01:02:18.882" v="620" actId="20577"/>
        <pc:sldMkLst>
          <pc:docMk/>
          <pc:sldMk cId="792512058" sldId="299"/>
        </pc:sldMkLst>
      </pc:sldChg>
      <pc:sldChg chg="modSp new mod">
        <pc:chgData name="Peta Kerr" userId="c0852d21-eaf4-472e-8539-bf1d9d0620cb" providerId="ADAL" clId="{98E23511-44EB-527D-977A-04AFDA67CBD1}" dt="2026-09-18T17:18:38.063" v="560" actId="20577"/>
        <pc:sldMkLst>
          <pc:docMk/>
          <pc:sldMk cId="4102716589" sldId="301"/>
        </pc:sldMkLst>
        <pc:spChg chg="mod">
          <ac:chgData name="Peta Kerr" userId="c0852d21-eaf4-472e-8539-bf1d9d0620cb" providerId="ADAL" clId="{98E23511-44EB-527D-977A-04AFDA67CBD1}" dt="2026-09-18T17:18:38.063" v="560" actId="20577"/>
          <ac:spMkLst>
            <pc:docMk/>
            <pc:sldMk cId="4102716589" sldId="301"/>
            <ac:spMk id="2" creationId="{BDC5D3EE-8BD5-0B80-B4D9-3C119937A8A4}"/>
          </ac:spMkLst>
        </pc:spChg>
      </pc:sldChg>
      <pc:sldChg chg="modNotesTx">
        <pc:chgData name="Peta Kerr" userId="c0852d21-eaf4-472e-8539-bf1d9d0620cb" providerId="ADAL" clId="{98E23511-44EB-527D-977A-04AFDA67CBD1}" dt="2026-09-29T00:30:22.179" v="608" actId="20577"/>
        <pc:sldMkLst>
          <pc:docMk/>
          <pc:sldMk cId="2144056086" sldId="304"/>
        </pc:sldMkLst>
      </pc:sldChg>
      <pc:sldChg chg="modNotesTx">
        <pc:chgData name="Peta Kerr" userId="c0852d21-eaf4-472e-8539-bf1d9d0620cb" providerId="ADAL" clId="{98E23511-44EB-527D-977A-04AFDA67CBD1}" dt="2026-09-29T00:45:43.191" v="615" actId="20577"/>
        <pc:sldMkLst>
          <pc:docMk/>
          <pc:sldMk cId="907479372" sldId="305"/>
        </pc:sldMkLst>
      </pc:sldChg>
      <pc:sldChg chg="modSp mod modNotesTx">
        <pc:chgData name="Peta Kerr" userId="c0852d21-eaf4-472e-8539-bf1d9d0620cb" providerId="ADAL" clId="{98E23511-44EB-527D-977A-04AFDA67CBD1}" dt="2026-09-29T01:02:47.063" v="624" actId="20577"/>
        <pc:sldMkLst>
          <pc:docMk/>
          <pc:sldMk cId="2786510305" sldId="306"/>
        </pc:sldMkLst>
        <pc:spChg chg="mod">
          <ac:chgData name="Peta Kerr" userId="c0852d21-eaf4-472e-8539-bf1d9d0620cb" providerId="ADAL" clId="{98E23511-44EB-527D-977A-04AFDA67CBD1}" dt="2026-09-29T01:02:47.063" v="624" actId="20577"/>
          <ac:spMkLst>
            <pc:docMk/>
            <pc:sldMk cId="2786510305" sldId="306"/>
            <ac:spMk id="3" creationId="{95F9629C-329B-1A1C-CED2-C636A5344B8F}"/>
          </ac:spMkLst>
        </pc:spChg>
      </pc:sldChg>
    </pc:docChg>
  </pc:docChgLst>
  <pc:docChgLst>
    <pc:chgData name="Keeley Sneek" userId="S::ksneek@passcodetoparenting.com::0918e321-5e7a-4408-ab26-0e26f4865866" providerId="AD" clId="Web-{00000000-0000-0000-0000-000000000000}"/>
    <pc:docChg chg="addSld delSld modSld">
      <pc:chgData name="Keeley Sneek" userId="S::ksneek@passcodetoparenting.com::0918e321-5e7a-4408-ab26-0e26f4865866" providerId="AD" clId="Web-{00000000-0000-0000-0000-000000000000}" dt="2026-09-22T02:29:38.153" v="556" actId="1076"/>
      <pc:docMkLst>
        <pc:docMk/>
      </pc:docMkLst>
      <pc:sldChg chg="modSp">
        <pc:chgData name="Keeley Sneek" userId="S::ksneek@passcodetoparenting.com::0918e321-5e7a-4408-ab26-0e26f4865866" providerId="AD" clId="Web-{00000000-0000-0000-0000-000000000000}" dt="2026-09-22T00:11:35.957" v="140" actId="20577"/>
        <pc:sldMkLst>
          <pc:docMk/>
          <pc:sldMk cId="3870137174" sldId="280"/>
        </pc:sldMkLst>
        <pc:spChg chg="mod">
          <ac:chgData name="Keeley Sneek" userId="S::ksneek@passcodetoparenting.com::0918e321-5e7a-4408-ab26-0e26f4865866" providerId="AD" clId="Web-{00000000-0000-0000-0000-000000000000}" dt="2026-09-22T00:11:35.957" v="140" actId="20577"/>
          <ac:spMkLst>
            <pc:docMk/>
            <pc:sldMk cId="3870137174" sldId="280"/>
            <ac:spMk id="10" creationId="{6156A7B5-F2E7-A390-2C13-BF460835C41C}"/>
          </ac:spMkLst>
        </pc:spChg>
      </pc:sldChg>
      <pc:sldChg chg="modSp">
        <pc:chgData name="Keeley Sneek" userId="S::ksneek@passcodetoparenting.com::0918e321-5e7a-4408-ab26-0e26f4865866" providerId="AD" clId="Web-{00000000-0000-0000-0000-000000000000}" dt="2026-09-21T23:53:50.728" v="28" actId="1076"/>
        <pc:sldMkLst>
          <pc:docMk/>
          <pc:sldMk cId="858704785" sldId="284"/>
        </pc:sldMkLst>
        <pc:spChg chg="mod">
          <ac:chgData name="Keeley Sneek" userId="S::ksneek@passcodetoparenting.com::0918e321-5e7a-4408-ab26-0e26f4865866" providerId="AD" clId="Web-{00000000-0000-0000-0000-000000000000}" dt="2026-09-21T23:53:50.728" v="28" actId="1076"/>
          <ac:spMkLst>
            <pc:docMk/>
            <pc:sldMk cId="858704785" sldId="284"/>
            <ac:spMk id="6" creationId="{B6BEEC37-E81B-E1A0-A552-8989522A2112}"/>
          </ac:spMkLst>
        </pc:spChg>
      </pc:sldChg>
      <pc:sldChg chg="modSp">
        <pc:chgData name="Keeley Sneek" userId="S::ksneek@passcodetoparenting.com::0918e321-5e7a-4408-ab26-0e26f4865866" providerId="AD" clId="Web-{00000000-0000-0000-0000-000000000000}" dt="2026-09-22T00:02:31.686" v="70" actId="1076"/>
        <pc:sldMkLst>
          <pc:docMk/>
          <pc:sldMk cId="675277490" sldId="285"/>
        </pc:sldMkLst>
        <pc:spChg chg="mod">
          <ac:chgData name="Keeley Sneek" userId="S::ksneek@passcodetoparenting.com::0918e321-5e7a-4408-ab26-0e26f4865866" providerId="AD" clId="Web-{00000000-0000-0000-0000-000000000000}" dt="2026-09-22T00:02:23.545" v="69" actId="1076"/>
          <ac:spMkLst>
            <pc:docMk/>
            <pc:sldMk cId="675277490" sldId="285"/>
            <ac:spMk id="2" creationId="{EE35F1FA-D35A-57FA-F7D6-12370F09E305}"/>
          </ac:spMkLst>
        </pc:spChg>
        <pc:spChg chg="mod">
          <ac:chgData name="Keeley Sneek" userId="S::ksneek@passcodetoparenting.com::0918e321-5e7a-4408-ab26-0e26f4865866" providerId="AD" clId="Web-{00000000-0000-0000-0000-000000000000}" dt="2026-09-22T00:02:31.686" v="70" actId="1076"/>
          <ac:spMkLst>
            <pc:docMk/>
            <pc:sldMk cId="675277490" sldId="285"/>
            <ac:spMk id="8" creationId="{C0AD264C-0302-C845-64AB-41B4ED68C44E}"/>
          </ac:spMkLst>
        </pc:spChg>
        <pc:graphicFrameChg chg="mod modGraphic">
          <ac:chgData name="Keeley Sneek" userId="S::ksneek@passcodetoparenting.com::0918e321-5e7a-4408-ab26-0e26f4865866" providerId="AD" clId="Web-{00000000-0000-0000-0000-000000000000}" dt="2026-09-22T00:02:16.748" v="68" actId="1076"/>
          <ac:graphicFrameMkLst>
            <pc:docMk/>
            <pc:sldMk cId="675277490" sldId="285"/>
            <ac:graphicFrameMk id="10" creationId="{7A950D48-8E57-9E73-3630-07725A85EAF8}"/>
          </ac:graphicFrameMkLst>
        </pc:graphicFrameChg>
      </pc:sldChg>
      <pc:sldChg chg="addSp delSp modSp">
        <pc:chgData name="Keeley Sneek" userId="S::ksneek@passcodetoparenting.com::0918e321-5e7a-4408-ab26-0e26f4865866" providerId="AD" clId="Web-{00000000-0000-0000-0000-000000000000}" dt="2026-09-22T00:23:14.718" v="141" actId="20577"/>
        <pc:sldMkLst>
          <pc:docMk/>
          <pc:sldMk cId="4197021086" sldId="286"/>
        </pc:sldMkLst>
        <pc:spChg chg="mod">
          <ac:chgData name="Keeley Sneek" userId="S::ksneek@passcodetoparenting.com::0918e321-5e7a-4408-ab26-0e26f4865866" providerId="AD" clId="Web-{00000000-0000-0000-0000-000000000000}" dt="2026-09-22T00:23:14.718" v="141" actId="20577"/>
          <ac:spMkLst>
            <pc:docMk/>
            <pc:sldMk cId="4197021086" sldId="286"/>
            <ac:spMk id="2" creationId="{3D2B2FBF-5896-6880-C317-24250345CB8B}"/>
          </ac:spMkLst>
        </pc:spChg>
        <pc:spChg chg="add mod ord">
          <ac:chgData name="Keeley Sneek" userId="S::ksneek@passcodetoparenting.com::0918e321-5e7a-4408-ab26-0e26f4865866" providerId="AD" clId="Web-{00000000-0000-0000-0000-000000000000}" dt="2026-09-22T00:08:37.856" v="115" actId="1076"/>
          <ac:spMkLst>
            <pc:docMk/>
            <pc:sldMk cId="4197021086" sldId="286"/>
            <ac:spMk id="4" creationId="{88FF5DA2-7054-8CEB-6884-ACDFC4F28E60}"/>
          </ac:spMkLst>
        </pc:spChg>
        <pc:spChg chg="mod">
          <ac:chgData name="Keeley Sneek" userId="S::ksneek@passcodetoparenting.com::0918e321-5e7a-4408-ab26-0e26f4865866" providerId="AD" clId="Web-{00000000-0000-0000-0000-000000000000}" dt="2026-09-22T00:11:17.628" v="139" actId="20577"/>
          <ac:spMkLst>
            <pc:docMk/>
            <pc:sldMk cId="4197021086" sldId="286"/>
            <ac:spMk id="6" creationId="{D815757D-459B-7B9E-8A6A-8F6CB910B47F}"/>
          </ac:spMkLst>
        </pc:spChg>
        <pc:spChg chg="add mod">
          <ac:chgData name="Keeley Sneek" userId="S::ksneek@passcodetoparenting.com::0918e321-5e7a-4408-ab26-0e26f4865866" providerId="AD" clId="Web-{00000000-0000-0000-0000-000000000000}" dt="2026-09-22T00:09:50.937" v="129" actId="20577"/>
          <ac:spMkLst>
            <pc:docMk/>
            <pc:sldMk cId="4197021086" sldId="286"/>
            <ac:spMk id="8" creationId="{D0A94C51-273D-0F1C-A637-646A2C113B2D}"/>
          </ac:spMkLst>
        </pc:spChg>
      </pc:sldChg>
      <pc:sldChg chg="addSp modSp">
        <pc:chgData name="Keeley Sneek" userId="S::ksneek@passcodetoparenting.com::0918e321-5e7a-4408-ab26-0e26f4865866" providerId="AD" clId="Web-{00000000-0000-0000-0000-000000000000}" dt="2026-09-22T00:48:19.308" v="297" actId="1076"/>
        <pc:sldMkLst>
          <pc:docMk/>
          <pc:sldMk cId="2136769892" sldId="287"/>
        </pc:sldMkLst>
        <pc:spChg chg="mod">
          <ac:chgData name="Keeley Sneek" userId="S::ksneek@passcodetoparenting.com::0918e321-5e7a-4408-ab26-0e26f4865866" providerId="AD" clId="Web-{00000000-0000-0000-0000-000000000000}" dt="2026-09-22T00:46:04.412" v="275" actId="1076"/>
          <ac:spMkLst>
            <pc:docMk/>
            <pc:sldMk cId="2136769892" sldId="287"/>
            <ac:spMk id="2" creationId="{F61DABAF-8B8B-5AF2-9B8D-99E586134601}"/>
          </ac:spMkLst>
        </pc:spChg>
        <pc:spChg chg="add mod">
          <ac:chgData name="Keeley Sneek" userId="S::ksneek@passcodetoparenting.com::0918e321-5e7a-4408-ab26-0e26f4865866" providerId="AD" clId="Web-{00000000-0000-0000-0000-000000000000}" dt="2026-09-22T00:45:46.833" v="272" actId="14100"/>
          <ac:spMkLst>
            <pc:docMk/>
            <pc:sldMk cId="2136769892" sldId="287"/>
            <ac:spMk id="4" creationId="{F6D87BA1-5C3D-591C-58F2-8694E578A190}"/>
          </ac:spMkLst>
        </pc:spChg>
        <pc:spChg chg="mod">
          <ac:chgData name="Keeley Sneek" userId="S::ksneek@passcodetoparenting.com::0918e321-5e7a-4408-ab26-0e26f4865866" providerId="AD" clId="Web-{00000000-0000-0000-0000-000000000000}" dt="2026-09-22T00:48:19.308" v="297" actId="1076"/>
          <ac:spMkLst>
            <pc:docMk/>
            <pc:sldMk cId="2136769892" sldId="287"/>
            <ac:spMk id="6" creationId="{0E571376-6627-7713-ACE4-0F2C7A231D25}"/>
          </ac:spMkLst>
        </pc:spChg>
        <pc:spChg chg="add mod">
          <ac:chgData name="Keeley Sneek" userId="S::ksneek@passcodetoparenting.com::0918e321-5e7a-4408-ab26-0e26f4865866" providerId="AD" clId="Web-{00000000-0000-0000-0000-000000000000}" dt="2026-09-22T00:45:57.225" v="274" actId="1076"/>
          <ac:spMkLst>
            <pc:docMk/>
            <pc:sldMk cId="2136769892" sldId="287"/>
            <ac:spMk id="7" creationId="{081B981F-A522-54CA-1ED2-4DD3204186DF}"/>
          </ac:spMkLst>
        </pc:spChg>
      </pc:sldChg>
      <pc:sldChg chg="addSp modSp">
        <pc:chgData name="Keeley Sneek" userId="S::ksneek@passcodetoparenting.com::0918e321-5e7a-4408-ab26-0e26f4865866" providerId="AD" clId="Web-{00000000-0000-0000-0000-000000000000}" dt="2026-09-22T00:36:47.328" v="232"/>
        <pc:sldMkLst>
          <pc:docMk/>
          <pc:sldMk cId="1525838202" sldId="288"/>
        </pc:sldMkLst>
        <pc:spChg chg="mod">
          <ac:chgData name="Keeley Sneek" userId="S::ksneek@passcodetoparenting.com::0918e321-5e7a-4408-ab26-0e26f4865866" providerId="AD" clId="Web-{00000000-0000-0000-0000-000000000000}" dt="2026-09-22T00:35:28.794" v="219" actId="1076"/>
          <ac:spMkLst>
            <pc:docMk/>
            <pc:sldMk cId="1525838202" sldId="288"/>
            <ac:spMk id="2" creationId="{DE1AF864-D8E3-C06E-81E7-F1433E888BE4}"/>
          </ac:spMkLst>
        </pc:spChg>
        <pc:spChg chg="add mod ord">
          <ac:chgData name="Keeley Sneek" userId="S::ksneek@passcodetoparenting.com::0918e321-5e7a-4408-ab26-0e26f4865866" providerId="AD" clId="Web-{00000000-0000-0000-0000-000000000000}" dt="2026-09-22T00:36:42.078" v="230" actId="1076"/>
          <ac:spMkLst>
            <pc:docMk/>
            <pc:sldMk cId="1525838202" sldId="288"/>
            <ac:spMk id="4" creationId="{FB3B9502-4435-C2BC-67C7-0221D9DEA6AB}"/>
          </ac:spMkLst>
        </pc:spChg>
        <pc:spChg chg="mod">
          <ac:chgData name="Keeley Sneek" userId="S::ksneek@passcodetoparenting.com::0918e321-5e7a-4408-ab26-0e26f4865866" providerId="AD" clId="Web-{00000000-0000-0000-0000-000000000000}" dt="2026-09-22T00:36:45.844" v="231" actId="1076"/>
          <ac:spMkLst>
            <pc:docMk/>
            <pc:sldMk cId="1525838202" sldId="288"/>
            <ac:spMk id="6" creationId="{650F42E1-7BB2-1663-CC90-C46A73BD6B8C}"/>
          </ac:spMkLst>
        </pc:spChg>
        <pc:spChg chg="add mod">
          <ac:chgData name="Keeley Sneek" userId="S::ksneek@passcodetoparenting.com::0918e321-5e7a-4408-ab26-0e26f4865866" providerId="AD" clId="Web-{00000000-0000-0000-0000-000000000000}" dt="2026-09-22T00:36:35.890" v="229" actId="1076"/>
          <ac:spMkLst>
            <pc:docMk/>
            <pc:sldMk cId="1525838202" sldId="288"/>
            <ac:spMk id="8" creationId="{D01B771C-8038-374F-876A-EB858139A107}"/>
          </ac:spMkLst>
        </pc:spChg>
        <pc:spChg chg="add">
          <ac:chgData name="Keeley Sneek" userId="S::ksneek@passcodetoparenting.com::0918e321-5e7a-4408-ab26-0e26f4865866" providerId="AD" clId="Web-{00000000-0000-0000-0000-000000000000}" dt="2026-09-22T00:36:47.328" v="232"/>
          <ac:spMkLst>
            <pc:docMk/>
            <pc:sldMk cId="1525838202" sldId="288"/>
            <ac:spMk id="10" creationId="{0C612EB3-85A9-9CFA-A0A3-D7E023172DCF}"/>
          </ac:spMkLst>
        </pc:spChg>
      </pc:sldChg>
      <pc:sldChg chg="modSp mod setBg">
        <pc:chgData name="Keeley Sneek" userId="S::ksneek@passcodetoparenting.com::0918e321-5e7a-4408-ab26-0e26f4865866" providerId="AD" clId="Web-{00000000-0000-0000-0000-000000000000}" dt="2026-09-22T00:31:02.330" v="188" actId="20577"/>
        <pc:sldMkLst>
          <pc:docMk/>
          <pc:sldMk cId="3202131690" sldId="289"/>
        </pc:sldMkLst>
        <pc:spChg chg="mod">
          <ac:chgData name="Keeley Sneek" userId="S::ksneek@passcodetoparenting.com::0918e321-5e7a-4408-ab26-0e26f4865866" providerId="AD" clId="Web-{00000000-0000-0000-0000-000000000000}" dt="2026-09-22T00:31:02.330" v="188" actId="20577"/>
          <ac:spMkLst>
            <pc:docMk/>
            <pc:sldMk cId="3202131690" sldId="289"/>
            <ac:spMk id="2" creationId="{3585C493-F9EA-CEAA-32CB-D1D7E91724DB}"/>
          </ac:spMkLst>
        </pc:spChg>
        <pc:spChg chg="mod">
          <ac:chgData name="Keeley Sneek" userId="S::ksneek@passcodetoparenting.com::0918e321-5e7a-4408-ab26-0e26f4865866" providerId="AD" clId="Web-{00000000-0000-0000-0000-000000000000}" dt="2026-09-22T00:30:46.111" v="187" actId="20577"/>
          <ac:spMkLst>
            <pc:docMk/>
            <pc:sldMk cId="3202131690" sldId="289"/>
            <ac:spMk id="6" creationId="{D383AB71-391E-9330-6F30-65338F243793}"/>
          </ac:spMkLst>
        </pc:spChg>
      </pc:sldChg>
      <pc:sldChg chg="modSp">
        <pc:chgData name="Keeley Sneek" userId="S::ksneek@passcodetoparenting.com::0918e321-5e7a-4408-ab26-0e26f4865866" providerId="AD" clId="Web-{00000000-0000-0000-0000-000000000000}" dt="2026-09-22T00:41:38.902" v="249" actId="1076"/>
        <pc:sldMkLst>
          <pc:docMk/>
          <pc:sldMk cId="765194299" sldId="290"/>
        </pc:sldMkLst>
        <pc:spChg chg="mod">
          <ac:chgData name="Keeley Sneek" userId="S::ksneek@passcodetoparenting.com::0918e321-5e7a-4408-ab26-0e26f4865866" providerId="AD" clId="Web-{00000000-0000-0000-0000-000000000000}" dt="2026-09-22T00:41:38.902" v="249" actId="1076"/>
          <ac:spMkLst>
            <pc:docMk/>
            <pc:sldMk cId="765194299" sldId="290"/>
            <ac:spMk id="2" creationId="{5ADEE224-D5CA-1327-960A-04DC535FB5FA}"/>
          </ac:spMkLst>
        </pc:spChg>
        <pc:graphicFrameChg chg="mod modGraphic">
          <ac:chgData name="Keeley Sneek" userId="S::ksneek@passcodetoparenting.com::0918e321-5e7a-4408-ab26-0e26f4865866" providerId="AD" clId="Web-{00000000-0000-0000-0000-000000000000}" dt="2026-09-22T00:41:29.308" v="248" actId="1076"/>
          <ac:graphicFrameMkLst>
            <pc:docMk/>
            <pc:sldMk cId="765194299" sldId="290"/>
            <ac:graphicFrameMk id="6" creationId="{0971970D-27A6-CC8D-4A3A-9160867C1C30}"/>
          </ac:graphicFrameMkLst>
        </pc:graphicFrameChg>
      </pc:sldChg>
      <pc:sldChg chg="addSp delSp modSp">
        <pc:chgData name="Keeley Sneek" userId="S::ksneek@passcodetoparenting.com::0918e321-5e7a-4408-ab26-0e26f4865866" providerId="AD" clId="Web-{00000000-0000-0000-0000-000000000000}" dt="2026-09-22T02:14:42.090" v="387" actId="1076"/>
        <pc:sldMkLst>
          <pc:docMk/>
          <pc:sldMk cId="2589342186" sldId="293"/>
        </pc:sldMkLst>
        <pc:spChg chg="add mod">
          <ac:chgData name="Keeley Sneek" userId="S::ksneek@passcodetoparenting.com::0918e321-5e7a-4408-ab26-0e26f4865866" providerId="AD" clId="Web-{00000000-0000-0000-0000-000000000000}" dt="2026-09-22T02:14:17.043" v="382" actId="20577"/>
          <ac:spMkLst>
            <pc:docMk/>
            <pc:sldMk cId="2589342186" sldId="293"/>
            <ac:spMk id="4" creationId="{642E961C-4120-57BF-8294-4FFAC6C07849}"/>
          </ac:spMkLst>
        </pc:spChg>
        <pc:spChg chg="mod">
          <ac:chgData name="Keeley Sneek" userId="S::ksneek@passcodetoparenting.com::0918e321-5e7a-4408-ab26-0e26f4865866" providerId="AD" clId="Web-{00000000-0000-0000-0000-000000000000}" dt="2026-09-22T02:14:42.090" v="387" actId="1076"/>
          <ac:spMkLst>
            <pc:docMk/>
            <pc:sldMk cId="2589342186" sldId="293"/>
            <ac:spMk id="6" creationId="{052253BA-476E-2EFA-6551-4D737B7F12A3}"/>
          </ac:spMkLst>
        </pc:spChg>
      </pc:sldChg>
      <pc:sldChg chg="modSp">
        <pc:chgData name="Keeley Sneek" userId="S::ksneek@passcodetoparenting.com::0918e321-5e7a-4408-ab26-0e26f4865866" providerId="AD" clId="Web-{00000000-0000-0000-0000-000000000000}" dt="2026-09-22T02:11:21.350" v="353" actId="1076"/>
        <pc:sldMkLst>
          <pc:docMk/>
          <pc:sldMk cId="1808878617" sldId="294"/>
        </pc:sldMkLst>
        <pc:spChg chg="mod">
          <ac:chgData name="Keeley Sneek" userId="S::ksneek@passcodetoparenting.com::0918e321-5e7a-4408-ab26-0e26f4865866" providerId="AD" clId="Web-{00000000-0000-0000-0000-000000000000}" dt="2026-09-22T02:11:21.350" v="353" actId="1076"/>
          <ac:spMkLst>
            <pc:docMk/>
            <pc:sldMk cId="1808878617" sldId="294"/>
            <ac:spMk id="2" creationId="{DB2262B3-AA98-1434-2AD2-D08E180E622E}"/>
          </ac:spMkLst>
        </pc:spChg>
        <pc:graphicFrameChg chg="mod modGraphic">
          <ac:chgData name="Keeley Sneek" userId="S::ksneek@passcodetoparenting.com::0918e321-5e7a-4408-ab26-0e26f4865866" providerId="AD" clId="Web-{00000000-0000-0000-0000-000000000000}" dt="2026-09-22T02:11:16.553" v="352"/>
          <ac:graphicFrameMkLst>
            <pc:docMk/>
            <pc:sldMk cId="1808878617" sldId="294"/>
            <ac:graphicFrameMk id="6" creationId="{147A903A-1A67-904C-70BC-90DA53D85769}"/>
          </ac:graphicFrameMkLst>
        </pc:graphicFrameChg>
      </pc:sldChg>
      <pc:sldChg chg="addSp delSp modSp mod modClrScheme chgLayout">
        <pc:chgData name="Keeley Sneek" userId="S::ksneek@passcodetoparenting.com::0918e321-5e7a-4408-ab26-0e26f4865866" providerId="AD" clId="Web-{00000000-0000-0000-0000-000000000000}" dt="2026-09-22T02:09:50.925" v="338" actId="1076"/>
        <pc:sldMkLst>
          <pc:docMk/>
          <pc:sldMk cId="3111382084" sldId="295"/>
        </pc:sldMkLst>
        <pc:spChg chg="mod ord">
          <ac:chgData name="Keeley Sneek" userId="S::ksneek@passcodetoparenting.com::0918e321-5e7a-4408-ab26-0e26f4865866" providerId="AD" clId="Web-{00000000-0000-0000-0000-000000000000}" dt="2026-09-22T02:02:55.646" v="313"/>
          <ac:spMkLst>
            <pc:docMk/>
            <pc:sldMk cId="3111382084" sldId="295"/>
            <ac:spMk id="2" creationId="{9951E350-86AD-2F57-943A-0AD840D455A1}"/>
          </ac:spMkLst>
        </pc:spChg>
        <pc:spChg chg="mod ord">
          <ac:chgData name="Keeley Sneek" userId="S::ksneek@passcodetoparenting.com::0918e321-5e7a-4408-ab26-0e26f4865866" providerId="AD" clId="Web-{00000000-0000-0000-0000-000000000000}" dt="2026-09-22T02:02:55.646" v="313"/>
          <ac:spMkLst>
            <pc:docMk/>
            <pc:sldMk cId="3111382084" sldId="295"/>
            <ac:spMk id="5" creationId="{2088E650-9F04-E767-4413-826A13103A8A}"/>
          </ac:spMkLst>
        </pc:spChg>
        <pc:spChg chg="mod ord">
          <ac:chgData name="Keeley Sneek" userId="S::ksneek@passcodetoparenting.com::0918e321-5e7a-4408-ab26-0e26f4865866" providerId="AD" clId="Web-{00000000-0000-0000-0000-000000000000}" dt="2026-09-22T02:06:43.247" v="337" actId="20577"/>
          <ac:spMkLst>
            <pc:docMk/>
            <pc:sldMk cId="3111382084" sldId="295"/>
            <ac:spMk id="6" creationId="{436F5265-624E-BAD8-E62A-D136C3940FA9}"/>
          </ac:spMkLst>
        </pc:spChg>
        <pc:spChg chg="add">
          <ac:chgData name="Keeley Sneek" userId="S::ksneek@passcodetoparenting.com::0918e321-5e7a-4408-ab26-0e26f4865866" providerId="AD" clId="Web-{00000000-0000-0000-0000-000000000000}" dt="2026-09-22T02:06:15.215" v="334"/>
          <ac:spMkLst>
            <pc:docMk/>
            <pc:sldMk cId="3111382084" sldId="295"/>
            <ac:spMk id="9" creationId="{767DFB3B-E669-1ABB-3675-145058DBF70F}"/>
          </ac:spMkLst>
        </pc:spChg>
        <pc:spChg chg="add mod">
          <ac:chgData name="Keeley Sneek" userId="S::ksneek@passcodetoparenting.com::0918e321-5e7a-4408-ab26-0e26f4865866" providerId="AD" clId="Web-{00000000-0000-0000-0000-000000000000}" dt="2026-09-22T02:09:50.925" v="338" actId="1076"/>
          <ac:spMkLst>
            <pc:docMk/>
            <pc:sldMk cId="3111382084" sldId="295"/>
            <ac:spMk id="11" creationId="{4E2C7982-CF74-E50B-738F-A41750B0B915}"/>
          </ac:spMkLst>
        </pc:spChg>
        <pc:spChg chg="add mod">
          <ac:chgData name="Keeley Sneek" userId="S::ksneek@passcodetoparenting.com::0918e321-5e7a-4408-ab26-0e26f4865866" providerId="AD" clId="Web-{00000000-0000-0000-0000-000000000000}" dt="2026-09-22T02:02:55.646" v="313"/>
          <ac:spMkLst>
            <pc:docMk/>
            <pc:sldMk cId="3111382084" sldId="295"/>
            <ac:spMk id="13" creationId="{4977DFF4-32FA-5581-32C0-C9CA27F0D314}"/>
          </ac:spMkLst>
        </pc:spChg>
      </pc:sldChg>
      <pc:sldChg chg="addSp delSp modSp">
        <pc:chgData name="Keeley Sneek" userId="S::ksneek@passcodetoparenting.com::0918e321-5e7a-4408-ab26-0e26f4865866" providerId="AD" clId="Web-{00000000-0000-0000-0000-000000000000}" dt="2026-09-22T02:22:55.559" v="478"/>
        <pc:sldMkLst>
          <pc:docMk/>
          <pc:sldMk cId="1970705043" sldId="303"/>
        </pc:sldMkLst>
        <pc:spChg chg="mod">
          <ac:chgData name="Keeley Sneek" userId="S::ksneek@passcodetoparenting.com::0918e321-5e7a-4408-ab26-0e26f4865866" providerId="AD" clId="Web-{00000000-0000-0000-0000-000000000000}" dt="2026-09-22T02:16:44.501" v="408" actId="1076"/>
          <ac:spMkLst>
            <pc:docMk/>
            <pc:sldMk cId="1970705043" sldId="303"/>
            <ac:spMk id="2" creationId="{8011A4B8-E0B2-B8A0-97CD-0F02D00BA9DB}"/>
          </ac:spMkLst>
        </pc:spChg>
        <pc:spChg chg="add mod">
          <ac:chgData name="Keeley Sneek" userId="S::ksneek@passcodetoparenting.com::0918e321-5e7a-4408-ab26-0e26f4865866" providerId="AD" clId="Web-{00000000-0000-0000-0000-000000000000}" dt="2026-09-22T02:18:06.691" v="424" actId="20577"/>
          <ac:spMkLst>
            <pc:docMk/>
            <pc:sldMk cId="1970705043" sldId="303"/>
            <ac:spMk id="3" creationId="{BB60FE4A-51E7-9D9A-6D4F-642C14E1D982}"/>
          </ac:spMkLst>
        </pc:spChg>
        <pc:spChg chg="mod">
          <ac:chgData name="Keeley Sneek" userId="S::ksneek@passcodetoparenting.com::0918e321-5e7a-4408-ab26-0e26f4865866" providerId="AD" clId="Web-{00000000-0000-0000-0000-000000000000}" dt="2026-09-22T02:16:38.453" v="407" actId="20577"/>
          <ac:spMkLst>
            <pc:docMk/>
            <pc:sldMk cId="1970705043" sldId="303"/>
            <ac:spMk id="6" creationId="{A699280B-8DAF-6EDD-2CA9-2A6C0E4264DE}"/>
          </ac:spMkLst>
        </pc:spChg>
        <pc:spChg chg="add mod ord">
          <ac:chgData name="Keeley Sneek" userId="S::ksneek@passcodetoparenting.com::0918e321-5e7a-4408-ab26-0e26f4865866" providerId="AD" clId="Web-{00000000-0000-0000-0000-000000000000}" dt="2026-09-22T02:17:33.908" v="419" actId="1076"/>
          <ac:spMkLst>
            <pc:docMk/>
            <pc:sldMk cId="1970705043" sldId="303"/>
            <ac:spMk id="7" creationId="{39BFDC36-B6CF-C1BF-5F0C-CACFFAA67D0F}"/>
          </ac:spMkLst>
        </pc:spChg>
      </pc:sldChg>
      <pc:sldChg chg="addSp modSp">
        <pc:chgData name="Keeley Sneek" userId="S::ksneek@passcodetoparenting.com::0918e321-5e7a-4408-ab26-0e26f4865866" providerId="AD" clId="Web-{00000000-0000-0000-0000-000000000000}" dt="2026-09-21T23:57:31.049" v="49" actId="1076"/>
        <pc:sldMkLst>
          <pc:docMk/>
          <pc:sldMk cId="2144056086" sldId="304"/>
        </pc:sldMkLst>
        <pc:spChg chg="mod">
          <ac:chgData name="Keeley Sneek" userId="S::ksneek@passcodetoparenting.com::0918e321-5e7a-4408-ab26-0e26f4865866" providerId="AD" clId="Web-{00000000-0000-0000-0000-000000000000}" dt="2026-09-21T23:55:03.231" v="34" actId="1076"/>
          <ac:spMkLst>
            <pc:docMk/>
            <pc:sldMk cId="2144056086" sldId="304"/>
            <ac:spMk id="2" creationId="{D261675E-B56A-4DE4-6F5F-065FC062657A}"/>
          </ac:spMkLst>
        </pc:spChg>
        <pc:spChg chg="add mod ord">
          <ac:chgData name="Keeley Sneek" userId="S::ksneek@passcodetoparenting.com::0918e321-5e7a-4408-ab26-0e26f4865866" providerId="AD" clId="Web-{00000000-0000-0000-0000-000000000000}" dt="2026-09-21T23:54:50.511" v="31" actId="14100"/>
          <ac:spMkLst>
            <pc:docMk/>
            <pc:sldMk cId="2144056086" sldId="304"/>
            <ac:spMk id="4" creationId="{D0662DCC-0473-F1A5-BBBA-9DA71853C1A1}"/>
          </ac:spMkLst>
        </pc:spChg>
        <pc:spChg chg="mod">
          <ac:chgData name="Keeley Sneek" userId="S::ksneek@passcodetoparenting.com::0918e321-5e7a-4408-ab26-0e26f4865866" providerId="AD" clId="Web-{00000000-0000-0000-0000-000000000000}" dt="2026-09-21T23:55:12.340" v="35" actId="1076"/>
          <ac:spMkLst>
            <pc:docMk/>
            <pc:sldMk cId="2144056086" sldId="304"/>
            <ac:spMk id="6" creationId="{380DAE30-5D28-2DA8-F07E-A3BC271C4198}"/>
          </ac:spMkLst>
        </pc:spChg>
        <pc:spChg chg="add mod">
          <ac:chgData name="Keeley Sneek" userId="S::ksneek@passcodetoparenting.com::0918e321-5e7a-4408-ab26-0e26f4865866" providerId="AD" clId="Web-{00000000-0000-0000-0000-000000000000}" dt="2026-09-21T23:57:27.033" v="48"/>
          <ac:spMkLst>
            <pc:docMk/>
            <pc:sldMk cId="2144056086" sldId="304"/>
            <ac:spMk id="8" creationId="{008282ED-8630-8875-EE41-004F0DB974C5}"/>
          </ac:spMkLst>
        </pc:spChg>
        <pc:picChg chg="add mod">
          <ac:chgData name="Keeley Sneek" userId="S::ksneek@passcodetoparenting.com::0918e321-5e7a-4408-ab26-0e26f4865866" providerId="AD" clId="Web-{00000000-0000-0000-0000-000000000000}" dt="2026-09-21T23:57:31.049" v="49" actId="1076"/>
          <ac:picMkLst>
            <pc:docMk/>
            <pc:sldMk cId="2144056086" sldId="304"/>
            <ac:picMk id="10" creationId="{10CA20A0-79EC-AACE-9EE8-78AF9E3CA09D}"/>
          </ac:picMkLst>
        </pc:picChg>
      </pc:sldChg>
      <pc:sldChg chg="modSp add mod replId setBg">
        <pc:chgData name="Keeley Sneek" userId="S::ksneek@passcodetoparenting.com::0918e321-5e7a-4408-ab26-0e26f4865866" providerId="AD" clId="Web-{00000000-0000-0000-0000-000000000000}" dt="2026-09-22T00:51:05.549" v="311" actId="20577"/>
        <pc:sldMkLst>
          <pc:docMk/>
          <pc:sldMk cId="907479372" sldId="305"/>
        </pc:sldMkLst>
        <pc:spChg chg="mod">
          <ac:chgData name="Keeley Sneek" userId="S::ksneek@passcodetoparenting.com::0918e321-5e7a-4408-ab26-0e26f4865866" providerId="AD" clId="Web-{00000000-0000-0000-0000-000000000000}" dt="2026-09-22T00:49:37.061" v="302" actId="20577"/>
          <ac:spMkLst>
            <pc:docMk/>
            <pc:sldMk cId="907479372" sldId="305"/>
            <ac:spMk id="2" creationId="{CB005434-DA35-DCA2-8CAA-CA5A85F1D767}"/>
          </ac:spMkLst>
        </pc:spChg>
        <pc:spChg chg="mod">
          <ac:chgData name="Keeley Sneek" userId="S::ksneek@passcodetoparenting.com::0918e321-5e7a-4408-ab26-0e26f4865866" providerId="AD" clId="Web-{00000000-0000-0000-0000-000000000000}" dt="2026-09-22T00:51:05.549" v="311" actId="20577"/>
          <ac:spMkLst>
            <pc:docMk/>
            <pc:sldMk cId="907479372" sldId="305"/>
            <ac:spMk id="6" creationId="{412E27FB-814A-8B94-5CC9-27EA29305C1A}"/>
          </ac:spMkLst>
        </pc:spChg>
      </pc:sldChg>
      <pc:sldChg chg="addSp delSp modSp add replId">
        <pc:chgData name="Keeley Sneek" userId="S::ksneek@passcodetoparenting.com::0918e321-5e7a-4408-ab26-0e26f4865866" providerId="AD" clId="Web-{00000000-0000-0000-0000-000000000000}" dt="2026-09-22T02:29:38.153" v="556" actId="1076"/>
        <pc:sldMkLst>
          <pc:docMk/>
          <pc:sldMk cId="2786510305" sldId="306"/>
        </pc:sldMkLst>
        <pc:spChg chg="mod">
          <ac:chgData name="Keeley Sneek" userId="S::ksneek@passcodetoparenting.com::0918e321-5e7a-4408-ab26-0e26f4865866" providerId="AD" clId="Web-{00000000-0000-0000-0000-000000000000}" dt="2026-09-22T02:29:38.153" v="556" actId="1076"/>
          <ac:spMkLst>
            <pc:docMk/>
            <pc:sldMk cId="2786510305" sldId="306"/>
            <ac:spMk id="3" creationId="{95F9629C-329B-1A1C-CED2-C636A5344B8F}"/>
          </ac:spMkLst>
        </pc:spChg>
        <pc:spChg chg="mod">
          <ac:chgData name="Keeley Sneek" userId="S::ksneek@passcodetoparenting.com::0918e321-5e7a-4408-ab26-0e26f4865866" providerId="AD" clId="Web-{00000000-0000-0000-0000-000000000000}" dt="2026-09-22T02:27:54.838" v="540" actId="20577"/>
          <ac:spMkLst>
            <pc:docMk/>
            <pc:sldMk cId="2786510305" sldId="306"/>
            <ac:spMk id="6" creationId="{42D530A4-C0DE-4192-5DB0-6BD06007FC55}"/>
          </ac:spMkLst>
        </pc:spChg>
        <pc:spChg chg="mod">
          <ac:chgData name="Keeley Sneek" userId="S::ksneek@passcodetoparenting.com::0918e321-5e7a-4408-ab26-0e26f4865866" providerId="AD" clId="Web-{00000000-0000-0000-0000-000000000000}" dt="2026-09-22T02:28:43.713" v="549"/>
          <ac:spMkLst>
            <pc:docMk/>
            <pc:sldMk cId="2786510305" sldId="306"/>
            <ac:spMk id="7" creationId="{D4E17621-4C79-8081-25D7-58D954712E26}"/>
          </ac:spMkLst>
        </pc:spChg>
        <pc:spChg chg="add mod">
          <ac:chgData name="Keeley Sneek" userId="S::ksneek@passcodetoparenting.com::0918e321-5e7a-4408-ab26-0e26f4865866" providerId="AD" clId="Web-{00000000-0000-0000-0000-000000000000}" dt="2026-09-22T02:28:55.464" v="552"/>
          <ac:spMkLst>
            <pc:docMk/>
            <pc:sldMk cId="2786510305" sldId="306"/>
            <ac:spMk id="10" creationId="{9A6895EE-27E5-ED48-E579-C704786B6399}"/>
          </ac:spMkLst>
        </pc:spChg>
        <pc:spChg chg="add mod">
          <ac:chgData name="Keeley Sneek" userId="S::ksneek@passcodetoparenting.com::0918e321-5e7a-4408-ab26-0e26f4865866" providerId="AD" clId="Web-{00000000-0000-0000-0000-000000000000}" dt="2026-09-22T02:26:45.757" v="523" actId="1076"/>
          <ac:spMkLst>
            <pc:docMk/>
            <pc:sldMk cId="2786510305" sldId="306"/>
            <ac:spMk id="15" creationId="{6C54FA2E-9B42-8EE3-5749-262469500F70}"/>
          </ac:spMkLst>
        </pc:spChg>
      </pc:sldChg>
    </pc:docChg>
  </pc:docChgLst>
  <pc:docChgLst>
    <pc:chgData name="Keeley Sneek" userId="S::ksneek@passcodetoparenting.com::0918e321-5e7a-4408-ab26-0e26f4865866" providerId="AD" clId="Web-{0A59142F-F6B0-AEE3-A965-8F36BA26E97D}"/>
    <pc:docChg chg="addSld delSld modSld sldOrd">
      <pc:chgData name="Keeley Sneek" userId="S::ksneek@passcodetoparenting.com::0918e321-5e7a-4408-ab26-0e26f4865866" providerId="AD" clId="Web-{0A59142F-F6B0-AEE3-A965-8F36BA26E97D}" dt="2026-09-21T23:50:55.966" v="213" actId="1076"/>
      <pc:docMkLst>
        <pc:docMk/>
      </pc:docMkLst>
      <pc:sldChg chg="addSp delSp modSp ord">
        <pc:chgData name="Keeley Sneek" userId="S::ksneek@passcodetoparenting.com::0918e321-5e7a-4408-ab26-0e26f4865866" providerId="AD" clId="Web-{0A59142F-F6B0-AEE3-A965-8F36BA26E97D}" dt="2026-09-21T23:38:24.076" v="82" actId="1076"/>
        <pc:sldMkLst>
          <pc:docMk/>
          <pc:sldMk cId="2999555525" sldId="274"/>
        </pc:sldMkLst>
        <pc:spChg chg="add mod">
          <ac:chgData name="Keeley Sneek" userId="S::ksneek@passcodetoparenting.com::0918e321-5e7a-4408-ab26-0e26f4865866" providerId="AD" clId="Web-{0A59142F-F6B0-AEE3-A965-8F36BA26E97D}" dt="2026-09-21T23:33:23.998" v="50" actId="20577"/>
          <ac:spMkLst>
            <pc:docMk/>
            <pc:sldMk cId="2999555525" sldId="274"/>
            <ac:spMk id="3" creationId="{182BF3D8-64DA-EC89-A148-02C0B3524A26}"/>
          </ac:spMkLst>
        </pc:spChg>
        <pc:spChg chg="mod">
          <ac:chgData name="Keeley Sneek" userId="S::ksneek@passcodetoparenting.com::0918e321-5e7a-4408-ab26-0e26f4865866" providerId="AD" clId="Web-{0A59142F-F6B0-AEE3-A965-8F36BA26E97D}" dt="2026-09-21T23:38:24.076" v="82" actId="1076"/>
          <ac:spMkLst>
            <pc:docMk/>
            <pc:sldMk cId="2999555525" sldId="274"/>
            <ac:spMk id="6" creationId="{AE51E564-102B-3440-B661-D2D901F7DB9F}"/>
          </ac:spMkLst>
        </pc:spChg>
        <pc:spChg chg="mod">
          <ac:chgData name="Keeley Sneek" userId="S::ksneek@passcodetoparenting.com::0918e321-5e7a-4408-ab26-0e26f4865866" providerId="AD" clId="Web-{0A59142F-F6B0-AEE3-A965-8F36BA26E97D}" dt="2026-09-21T23:31:35.139" v="31" actId="1076"/>
          <ac:spMkLst>
            <pc:docMk/>
            <pc:sldMk cId="2999555525" sldId="274"/>
            <ac:spMk id="8" creationId="{C9322579-DF84-F7DD-E453-4CEB18DB6217}"/>
          </ac:spMkLst>
        </pc:spChg>
        <pc:spChg chg="mod">
          <ac:chgData name="Keeley Sneek" userId="S::ksneek@passcodetoparenting.com::0918e321-5e7a-4408-ab26-0e26f4865866" providerId="AD" clId="Web-{0A59142F-F6B0-AEE3-A965-8F36BA26E97D}" dt="2026-09-21T23:33:05.311" v="48" actId="1076"/>
          <ac:spMkLst>
            <pc:docMk/>
            <pc:sldMk cId="2999555525" sldId="274"/>
            <ac:spMk id="25" creationId="{30C2C6EB-BB72-434E-A140-87F4A9E5CB80}"/>
          </ac:spMkLst>
        </pc:spChg>
        <pc:spChg chg="mod">
          <ac:chgData name="Keeley Sneek" userId="S::ksneek@passcodetoparenting.com::0918e321-5e7a-4408-ab26-0e26f4865866" providerId="AD" clId="Web-{0A59142F-F6B0-AEE3-A965-8F36BA26E97D}" dt="2026-09-21T23:31:55.279" v="36" actId="14100"/>
          <ac:spMkLst>
            <pc:docMk/>
            <pc:sldMk cId="2999555525" sldId="274"/>
            <ac:spMk id="34" creationId="{CD7E4F3C-3EBD-A945-8382-94D2094A2576}"/>
          </ac:spMkLst>
        </pc:spChg>
      </pc:sldChg>
      <pc:sldChg chg="addSp modSp">
        <pc:chgData name="Keeley Sneek" userId="S::ksneek@passcodetoparenting.com::0918e321-5e7a-4408-ab26-0e26f4865866" providerId="AD" clId="Web-{0A59142F-F6B0-AEE3-A965-8F36BA26E97D}" dt="2026-09-21T23:30:21.029" v="21" actId="1076"/>
        <pc:sldMkLst>
          <pc:docMk/>
          <pc:sldMk cId="3870137174" sldId="280"/>
        </pc:sldMkLst>
        <pc:spChg chg="add mod ord">
          <ac:chgData name="Keeley Sneek" userId="S::ksneek@passcodetoparenting.com::0918e321-5e7a-4408-ab26-0e26f4865866" providerId="AD" clId="Web-{0A59142F-F6B0-AEE3-A965-8F36BA26E97D}" dt="2026-09-21T23:30:06.185" v="17" actId="14100"/>
          <ac:spMkLst>
            <pc:docMk/>
            <pc:sldMk cId="3870137174" sldId="280"/>
            <ac:spMk id="3" creationId="{823724A0-AC7B-9B73-889E-CAC8CB3CACFD}"/>
          </ac:spMkLst>
        </pc:spChg>
        <pc:picChg chg="add mod">
          <ac:chgData name="Keeley Sneek" userId="S::ksneek@passcodetoparenting.com::0918e321-5e7a-4408-ab26-0e26f4865866" providerId="AD" clId="Web-{0A59142F-F6B0-AEE3-A965-8F36BA26E97D}" dt="2026-09-21T23:30:21.029" v="21" actId="1076"/>
          <ac:picMkLst>
            <pc:docMk/>
            <pc:sldMk cId="3870137174" sldId="280"/>
            <ac:picMk id="6" creationId="{9DA4BDEF-9A31-4418-E8BD-E47546565409}"/>
          </ac:picMkLst>
        </pc:picChg>
      </pc:sldChg>
      <pc:sldChg chg="modSp">
        <pc:chgData name="Keeley Sneek" userId="S::ksneek@passcodetoparenting.com::0918e321-5e7a-4408-ab26-0e26f4865866" providerId="AD" clId="Web-{0A59142F-F6B0-AEE3-A965-8F36BA26E97D}" dt="2026-09-21T23:38:11.482" v="81" actId="20577"/>
        <pc:sldMkLst>
          <pc:docMk/>
          <pc:sldMk cId="4272596713" sldId="282"/>
        </pc:sldMkLst>
        <pc:spChg chg="mod">
          <ac:chgData name="Keeley Sneek" userId="S::ksneek@passcodetoparenting.com::0918e321-5e7a-4408-ab26-0e26f4865866" providerId="AD" clId="Web-{0A59142F-F6B0-AEE3-A965-8F36BA26E97D}" dt="2026-09-21T23:37:59.748" v="78" actId="1076"/>
          <ac:spMkLst>
            <pc:docMk/>
            <pc:sldMk cId="4272596713" sldId="282"/>
            <ac:spMk id="2" creationId="{DDFEACFA-8D52-86FC-022C-FA98A1EA31EF}"/>
          </ac:spMkLst>
        </pc:spChg>
        <pc:spChg chg="mod">
          <ac:chgData name="Keeley Sneek" userId="S::ksneek@passcodetoparenting.com::0918e321-5e7a-4408-ab26-0e26f4865866" providerId="AD" clId="Web-{0A59142F-F6B0-AEE3-A965-8F36BA26E97D}" dt="2026-09-21T23:38:11.482" v="81" actId="20577"/>
          <ac:spMkLst>
            <pc:docMk/>
            <pc:sldMk cId="4272596713" sldId="282"/>
            <ac:spMk id="6" creationId="{CC845B31-4E1A-C758-FBFD-BEB060353626}"/>
          </ac:spMkLst>
        </pc:spChg>
      </pc:sldChg>
      <pc:sldChg chg="addSp delSp modSp mod modClrScheme chgLayout">
        <pc:chgData name="Keeley Sneek" userId="S::ksneek@passcodetoparenting.com::0918e321-5e7a-4408-ab26-0e26f4865866" providerId="AD" clId="Web-{0A59142F-F6B0-AEE3-A965-8F36BA26E97D}" dt="2026-09-21T23:44:36.341" v="186" actId="20577"/>
        <pc:sldMkLst>
          <pc:docMk/>
          <pc:sldMk cId="777217498" sldId="283"/>
        </pc:sldMkLst>
        <pc:spChg chg="mod ord">
          <ac:chgData name="Keeley Sneek" userId="S::ksneek@passcodetoparenting.com::0918e321-5e7a-4408-ab26-0e26f4865866" providerId="AD" clId="Web-{0A59142F-F6B0-AEE3-A965-8F36BA26E97D}" dt="2026-09-21T23:44:05.341" v="184" actId="20577"/>
          <ac:spMkLst>
            <pc:docMk/>
            <pc:sldMk cId="777217498" sldId="283"/>
            <ac:spMk id="2" creationId="{40DC0755-F570-5C9E-9148-36BC554ECB00}"/>
          </ac:spMkLst>
        </pc:spChg>
        <pc:spChg chg="mod ord">
          <ac:chgData name="Keeley Sneek" userId="S::ksneek@passcodetoparenting.com::0918e321-5e7a-4408-ab26-0e26f4865866" providerId="AD" clId="Web-{0A59142F-F6B0-AEE3-A965-8F36BA26E97D}" dt="2026-09-21T23:39:59.451" v="84"/>
          <ac:spMkLst>
            <pc:docMk/>
            <pc:sldMk cId="777217498" sldId="283"/>
            <ac:spMk id="5" creationId="{5C7A844D-5DCC-DCA1-7AB6-99D48DC2B554}"/>
          </ac:spMkLst>
        </pc:spChg>
        <pc:spChg chg="add del mod ord">
          <ac:chgData name="Keeley Sneek" userId="S::ksneek@passcodetoparenting.com::0918e321-5e7a-4408-ab26-0e26f4865866" providerId="AD" clId="Web-{0A59142F-F6B0-AEE3-A965-8F36BA26E97D}" dt="2026-09-21T23:43:37.154" v="181" actId="20577"/>
          <ac:spMkLst>
            <pc:docMk/>
            <pc:sldMk cId="777217498" sldId="283"/>
            <ac:spMk id="6" creationId="{BEB612C9-127A-7E24-7C74-10BB8948EA51}"/>
          </ac:spMkLst>
        </pc:spChg>
        <pc:spChg chg="add mod">
          <ac:chgData name="Keeley Sneek" userId="S::ksneek@passcodetoparenting.com::0918e321-5e7a-4408-ab26-0e26f4865866" providerId="AD" clId="Web-{0A59142F-F6B0-AEE3-A965-8F36BA26E97D}" dt="2026-09-21T23:44:28.747" v="185" actId="20577"/>
          <ac:spMkLst>
            <pc:docMk/>
            <pc:sldMk cId="777217498" sldId="283"/>
            <ac:spMk id="11" creationId="{6EDE603A-CD61-1C71-F1F1-C99E787F7226}"/>
          </ac:spMkLst>
        </pc:spChg>
        <pc:spChg chg="add mod">
          <ac:chgData name="Keeley Sneek" userId="S::ksneek@passcodetoparenting.com::0918e321-5e7a-4408-ab26-0e26f4865866" providerId="AD" clId="Web-{0A59142F-F6B0-AEE3-A965-8F36BA26E97D}" dt="2026-09-21T23:41:31.607" v="102" actId="20577"/>
          <ac:spMkLst>
            <pc:docMk/>
            <pc:sldMk cId="777217498" sldId="283"/>
            <ac:spMk id="13" creationId="{2E314F1A-A22C-4F95-8413-BE9441A67F6C}"/>
          </ac:spMkLst>
        </pc:spChg>
        <pc:spChg chg="add mod">
          <ac:chgData name="Keeley Sneek" userId="S::ksneek@passcodetoparenting.com::0918e321-5e7a-4408-ab26-0e26f4865866" providerId="AD" clId="Web-{0A59142F-F6B0-AEE3-A965-8F36BA26E97D}" dt="2026-09-21T23:44:36.341" v="186" actId="20577"/>
          <ac:spMkLst>
            <pc:docMk/>
            <pc:sldMk cId="777217498" sldId="283"/>
            <ac:spMk id="15" creationId="{8908DE25-70E7-1456-AB0E-EEE7ADD40C8A}"/>
          </ac:spMkLst>
        </pc:spChg>
        <pc:spChg chg="add mod">
          <ac:chgData name="Keeley Sneek" userId="S::ksneek@passcodetoparenting.com::0918e321-5e7a-4408-ab26-0e26f4865866" providerId="AD" clId="Web-{0A59142F-F6B0-AEE3-A965-8F36BA26E97D}" dt="2026-09-21T23:39:59.451" v="84"/>
          <ac:spMkLst>
            <pc:docMk/>
            <pc:sldMk cId="777217498" sldId="283"/>
            <ac:spMk id="17" creationId="{B3A4D0ED-B59C-514E-93E6-DBDAEDBD01F2}"/>
          </ac:spMkLst>
        </pc:spChg>
      </pc:sldChg>
      <pc:sldChg chg="modSp">
        <pc:chgData name="Keeley Sneek" userId="S::ksneek@passcodetoparenting.com::0918e321-5e7a-4408-ab26-0e26f4865866" providerId="AD" clId="Web-{0A59142F-F6B0-AEE3-A965-8F36BA26E97D}" dt="2026-09-21T23:50:55.966" v="213" actId="1076"/>
        <pc:sldMkLst>
          <pc:docMk/>
          <pc:sldMk cId="858704785" sldId="284"/>
        </pc:sldMkLst>
        <pc:spChg chg="mod">
          <ac:chgData name="Keeley Sneek" userId="S::ksneek@passcodetoparenting.com::0918e321-5e7a-4408-ab26-0e26f4865866" providerId="AD" clId="Web-{0A59142F-F6B0-AEE3-A965-8F36BA26E97D}" dt="2026-09-21T23:50:55.966" v="213" actId="1076"/>
          <ac:spMkLst>
            <pc:docMk/>
            <pc:sldMk cId="858704785" sldId="284"/>
            <ac:spMk id="6" creationId="{B6BEEC37-E81B-E1A0-A552-8989522A2112}"/>
          </ac:spMkLst>
        </pc:spChg>
      </pc:sldChg>
      <pc:sldChg chg="modSp">
        <pc:chgData name="Keeley Sneek" userId="S::ksneek@passcodetoparenting.com::0918e321-5e7a-4408-ab26-0e26f4865866" providerId="AD" clId="Web-{0A59142F-F6B0-AEE3-A965-8F36BA26E97D}" dt="2026-09-21T23:25:31.873" v="12" actId="20577"/>
        <pc:sldMkLst>
          <pc:docMk/>
          <pc:sldMk cId="2589342186" sldId="293"/>
        </pc:sldMkLst>
        <pc:spChg chg="mod">
          <ac:chgData name="Keeley Sneek" userId="S::ksneek@passcodetoparenting.com::0918e321-5e7a-4408-ab26-0e26f4865866" providerId="AD" clId="Web-{0A59142F-F6B0-AEE3-A965-8F36BA26E97D}" dt="2026-09-21T23:25:31.873" v="12" actId="20577"/>
          <ac:spMkLst>
            <pc:docMk/>
            <pc:sldMk cId="2589342186" sldId="293"/>
            <ac:spMk id="6" creationId="{052253BA-476E-2EFA-6551-4D737B7F12A3}"/>
          </ac:spMkLst>
        </pc:spChg>
      </pc:sldChg>
      <pc:sldChg chg="modSp add replId">
        <pc:chgData name="Keeley Sneek" userId="S::ksneek@passcodetoparenting.com::0918e321-5e7a-4408-ab26-0e26f4865866" providerId="AD" clId="Web-{0A59142F-F6B0-AEE3-A965-8F36BA26E97D}" dt="2026-09-21T23:25:23.154" v="10" actId="20577"/>
        <pc:sldMkLst>
          <pc:docMk/>
          <pc:sldMk cId="1970705043" sldId="303"/>
        </pc:sldMkLst>
        <pc:spChg chg="mod">
          <ac:chgData name="Keeley Sneek" userId="S::ksneek@passcodetoparenting.com::0918e321-5e7a-4408-ab26-0e26f4865866" providerId="AD" clId="Web-{0A59142F-F6B0-AEE3-A965-8F36BA26E97D}" dt="2026-09-21T23:25:15.123" v="8" actId="20577"/>
          <ac:spMkLst>
            <pc:docMk/>
            <pc:sldMk cId="1970705043" sldId="303"/>
            <ac:spMk id="2" creationId="{8011A4B8-E0B2-B8A0-97CD-0F02D00BA9DB}"/>
          </ac:spMkLst>
        </pc:spChg>
        <pc:spChg chg="mod">
          <ac:chgData name="Keeley Sneek" userId="S::ksneek@passcodetoparenting.com::0918e321-5e7a-4408-ab26-0e26f4865866" providerId="AD" clId="Web-{0A59142F-F6B0-AEE3-A965-8F36BA26E97D}" dt="2026-09-21T23:25:23.154" v="10" actId="20577"/>
          <ac:spMkLst>
            <pc:docMk/>
            <pc:sldMk cId="1970705043" sldId="303"/>
            <ac:spMk id="6" creationId="{A699280B-8DAF-6EDD-2CA9-2A6C0E4264DE}"/>
          </ac:spMkLst>
        </pc:spChg>
      </pc:sldChg>
      <pc:sldChg chg="modSp add replId">
        <pc:chgData name="Keeley Sneek" userId="S::ksneek@passcodetoparenting.com::0918e321-5e7a-4408-ab26-0e26f4865866" providerId="AD" clId="Web-{0A59142F-F6B0-AEE3-A965-8F36BA26E97D}" dt="2026-09-21T23:49:44.029" v="200" actId="20577"/>
        <pc:sldMkLst>
          <pc:docMk/>
          <pc:sldMk cId="2144056086" sldId="304"/>
        </pc:sldMkLst>
        <pc:spChg chg="mod">
          <ac:chgData name="Keeley Sneek" userId="S::ksneek@passcodetoparenting.com::0918e321-5e7a-4408-ab26-0e26f4865866" providerId="AD" clId="Web-{0A59142F-F6B0-AEE3-A965-8F36BA26E97D}" dt="2026-09-21T23:49:44.029" v="200" actId="20577"/>
          <ac:spMkLst>
            <pc:docMk/>
            <pc:sldMk cId="2144056086" sldId="304"/>
            <ac:spMk id="2" creationId="{D261675E-B56A-4DE4-6F5F-065FC062657A}"/>
          </ac:spMkLst>
        </pc:spChg>
        <pc:spChg chg="mod">
          <ac:chgData name="Keeley Sneek" userId="S::ksneek@passcodetoparenting.com::0918e321-5e7a-4408-ab26-0e26f4865866" providerId="AD" clId="Web-{0A59142F-F6B0-AEE3-A965-8F36BA26E97D}" dt="2026-09-21T23:49:38.529" v="199" actId="1076"/>
          <ac:spMkLst>
            <pc:docMk/>
            <pc:sldMk cId="2144056086" sldId="304"/>
            <ac:spMk id="6" creationId="{380DAE30-5D28-2DA8-F07E-A3BC271C4198}"/>
          </ac:spMkLst>
        </pc:spChg>
      </pc:sldChg>
    </pc:docChg>
  </pc:docChgLst>
  <pc:docChgLst>
    <pc:chgData name="Keeley Sneek" userId="S::ksneek@passcodetoparenting.com::0918e321-5e7a-4408-ab26-0e26f4865866" providerId="AD" clId="Web-{68EC89AB-FFDA-B16D-B494-DD164AACA4B1}"/>
    <pc:docChg chg="delSld modSld">
      <pc:chgData name="Keeley Sneek" userId="S::ksneek@passcodetoparenting.com::0918e321-5e7a-4408-ab26-0e26f4865866" providerId="AD" clId="Web-{68EC89AB-FFDA-B16D-B494-DD164AACA4B1}" dt="2026-09-28T22:20:43.104" v="63" actId="1076"/>
      <pc:docMkLst>
        <pc:docMk/>
      </pc:docMkLst>
      <pc:sldChg chg="modSp">
        <pc:chgData name="Keeley Sneek" userId="S::ksneek@passcodetoparenting.com::0918e321-5e7a-4408-ab26-0e26f4865866" providerId="AD" clId="Web-{68EC89AB-FFDA-B16D-B494-DD164AACA4B1}" dt="2026-09-28T22:20:43.104" v="63" actId="1076"/>
        <pc:sldMkLst>
          <pc:docMk/>
          <pc:sldMk cId="3111382084" sldId="295"/>
        </pc:sldMkLst>
        <pc:spChg chg="mod">
          <ac:chgData name="Keeley Sneek" userId="S::ksneek@passcodetoparenting.com::0918e321-5e7a-4408-ab26-0e26f4865866" providerId="AD" clId="Web-{68EC89AB-FFDA-B16D-B494-DD164AACA4B1}" dt="2026-09-28T22:20:43.104" v="63" actId="1076"/>
          <ac:spMkLst>
            <pc:docMk/>
            <pc:sldMk cId="3111382084" sldId="295"/>
            <ac:spMk id="11" creationId="{4E2C7982-CF74-E50B-738F-A41750B0B915}"/>
          </ac:spMkLst>
        </pc:spChg>
      </pc:sldChg>
      <pc:sldChg chg="addSp delSp modSp">
        <pc:chgData name="Keeley Sneek" userId="S::ksneek@passcodetoparenting.com::0918e321-5e7a-4408-ab26-0e26f4865866" providerId="AD" clId="Web-{68EC89AB-FFDA-B16D-B494-DD164AACA4B1}" dt="2026-09-28T21:41:56.877" v="53" actId="14100"/>
        <pc:sldMkLst>
          <pc:docMk/>
          <pc:sldMk cId="792512058" sldId="299"/>
        </pc:sldMkLst>
        <pc:spChg chg="add mod ord">
          <ac:chgData name="Keeley Sneek" userId="S::ksneek@passcodetoparenting.com::0918e321-5e7a-4408-ab26-0e26f4865866" providerId="AD" clId="Web-{68EC89AB-FFDA-B16D-B494-DD164AACA4B1}" dt="2026-09-28T21:41:05.221" v="43" actId="14100"/>
          <ac:spMkLst>
            <pc:docMk/>
            <pc:sldMk cId="792512058" sldId="299"/>
            <ac:spMk id="4" creationId="{199ED478-8AB0-9FAB-CDBD-7D6DFE293192}"/>
          </ac:spMkLst>
        </pc:spChg>
        <pc:spChg chg="add del mod">
          <ac:chgData name="Keeley Sneek" userId="S::ksneek@passcodetoparenting.com::0918e321-5e7a-4408-ab26-0e26f4865866" providerId="AD" clId="Web-{68EC89AB-FFDA-B16D-B494-DD164AACA4B1}" dt="2026-09-28T21:41:48.862" v="52" actId="1076"/>
          <ac:spMkLst>
            <pc:docMk/>
            <pc:sldMk cId="792512058" sldId="299"/>
            <ac:spMk id="6" creationId="{02A2D79C-F08E-4BD3-5349-78862407D874}"/>
          </ac:spMkLst>
        </pc:spChg>
        <pc:spChg chg="add mod ord">
          <ac:chgData name="Keeley Sneek" userId="S::ksneek@passcodetoparenting.com::0918e321-5e7a-4408-ab26-0e26f4865866" providerId="AD" clId="Web-{68EC89AB-FFDA-B16D-B494-DD164AACA4B1}" dt="2026-09-28T21:41:56.877" v="53" actId="14100"/>
          <ac:spMkLst>
            <pc:docMk/>
            <pc:sldMk cId="792512058" sldId="299"/>
            <ac:spMk id="8" creationId="{12C2B867-F6AD-6296-ADE5-B77BC76DCE33}"/>
          </ac:spMkLst>
        </pc:spChg>
      </pc:sldChg>
    </pc:docChg>
  </pc:docChgLst>
  <pc:docChgLst>
    <pc:chgData name="Keeley Sneek" userId="S::ksneek@passcodetoparenting.com::0918e321-5e7a-4408-ab26-0e26f4865866" providerId="AD" clId="Web-{0C6E8B68-350A-9DF8-3B61-028AE6CE49F2}"/>
    <pc:docChg chg="modSld">
      <pc:chgData name="Keeley Sneek" userId="S::ksneek@passcodetoparenting.com::0918e321-5e7a-4408-ab26-0e26f4865866" providerId="AD" clId="Web-{0C6E8B68-350A-9DF8-3B61-028AE6CE49F2}" dt="2026-09-29T16:42:10.894" v="3" actId="20577"/>
      <pc:docMkLst>
        <pc:docMk/>
      </pc:docMkLst>
      <pc:sldChg chg="modSp">
        <pc:chgData name="Keeley Sneek" userId="S::ksneek@passcodetoparenting.com::0918e321-5e7a-4408-ab26-0e26f4865866" providerId="AD" clId="Web-{0C6E8B68-350A-9DF8-3B61-028AE6CE49F2}" dt="2026-09-29T16:42:10.894" v="3" actId="20577"/>
        <pc:sldMkLst>
          <pc:docMk/>
          <pc:sldMk cId="2679994606" sldId="256"/>
        </pc:sldMkLst>
        <pc:spChg chg="mod">
          <ac:chgData name="Keeley Sneek" userId="S::ksneek@passcodetoparenting.com::0918e321-5e7a-4408-ab26-0e26f4865866" providerId="AD" clId="Web-{0C6E8B68-350A-9DF8-3B61-028AE6CE49F2}" dt="2026-09-29T16:42:10.894" v="3" actId="20577"/>
          <ac:spMkLst>
            <pc:docMk/>
            <pc:sldMk cId="2679994606" sldId="256"/>
            <ac:spMk id="3" creationId="{BFF9593B-7166-B641-9C0B-B1571B10D909}"/>
          </ac:spMkLst>
        </pc:spChg>
      </pc:sldChg>
      <pc:sldChg chg="modSp">
        <pc:chgData name="Keeley Sneek" userId="S::ksneek@passcodetoparenting.com::0918e321-5e7a-4408-ab26-0e26f4865866" providerId="AD" clId="Web-{0C6E8B68-350A-9DF8-3B61-028AE6CE49F2}" dt="2026-09-29T16:27:45.931" v="2" actId="20577"/>
        <pc:sldMkLst>
          <pc:docMk/>
          <pc:sldMk cId="2144056086" sldId="304"/>
        </pc:sldMkLst>
        <pc:spChg chg="mod">
          <ac:chgData name="Keeley Sneek" userId="S::ksneek@passcodetoparenting.com::0918e321-5e7a-4408-ab26-0e26f4865866" providerId="AD" clId="Web-{0C6E8B68-350A-9DF8-3B61-028AE6CE49F2}" dt="2026-09-29T16:27:45.931" v="2" actId="20577"/>
          <ac:spMkLst>
            <pc:docMk/>
            <pc:sldMk cId="2144056086" sldId="304"/>
            <ac:spMk id="6" creationId="{380DAE30-5D28-2DA8-F07E-A3BC271C4198}"/>
          </ac:spMkLst>
        </pc:spChg>
      </pc:sldChg>
    </pc:docChg>
  </pc:docChgLst>
  <pc:docChgLst>
    <pc:chgData name="Peta Kerr" userId="c0852d21-eaf4-472e-8539-bf1d9d0620cb" providerId="ADAL" clId="{123CBF0E-C3A0-569D-850E-6C40DA0D0E82}"/>
    <pc:docChg chg="custSel modSld modNotesMaster">
      <pc:chgData name="Peta Kerr" userId="c0852d21-eaf4-472e-8539-bf1d9d0620cb" providerId="ADAL" clId="{123CBF0E-C3A0-569D-850E-6C40DA0D0E82}" dt="2026-10-02T14:43:18.683" v="1440" actId="20577"/>
      <pc:docMkLst>
        <pc:docMk/>
      </pc:docMkLst>
      <pc:sldChg chg="modNotes">
        <pc:chgData name="Peta Kerr" userId="c0852d21-eaf4-472e-8539-bf1d9d0620cb" providerId="ADAL" clId="{123CBF0E-C3A0-569D-850E-6C40DA0D0E82}" dt="2026-09-29T18:31:21.622" v="1" actId="26606"/>
        <pc:sldMkLst>
          <pc:docMk/>
          <pc:sldMk cId="2679994606" sldId="256"/>
        </pc:sldMkLst>
      </pc:sldChg>
      <pc:sldChg chg="modNotes">
        <pc:chgData name="Peta Kerr" userId="c0852d21-eaf4-472e-8539-bf1d9d0620cb" providerId="ADAL" clId="{123CBF0E-C3A0-569D-850E-6C40DA0D0E82}" dt="2026-09-29T18:31:21.622" v="1" actId="26606"/>
        <pc:sldMkLst>
          <pc:docMk/>
          <pc:sldMk cId="106767042" sldId="259"/>
        </pc:sldMkLst>
      </pc:sldChg>
      <pc:sldChg chg="modNotes modNotesTx">
        <pc:chgData name="Peta Kerr" userId="c0852d21-eaf4-472e-8539-bf1d9d0620cb" providerId="ADAL" clId="{123CBF0E-C3A0-569D-850E-6C40DA0D0E82}" dt="2026-10-02T13:51:13.473" v="147" actId="20577"/>
        <pc:sldMkLst>
          <pc:docMk/>
          <pc:sldMk cId="2999555525" sldId="274"/>
        </pc:sldMkLst>
      </pc:sldChg>
      <pc:sldChg chg="modSp mod">
        <pc:chgData name="Peta Kerr" userId="c0852d21-eaf4-472e-8539-bf1d9d0620cb" providerId="ADAL" clId="{123CBF0E-C3A0-569D-850E-6C40DA0D0E82}" dt="2026-09-30T14:46:50.083" v="60" actId="20577"/>
        <pc:sldMkLst>
          <pc:docMk/>
          <pc:sldMk cId="3538335243" sldId="275"/>
        </pc:sldMkLst>
        <pc:spChg chg="mod">
          <ac:chgData name="Peta Kerr" userId="c0852d21-eaf4-472e-8539-bf1d9d0620cb" providerId="ADAL" clId="{123CBF0E-C3A0-569D-850E-6C40DA0D0E82}" dt="2026-09-30T14:46:50.083" v="60" actId="20577"/>
          <ac:spMkLst>
            <pc:docMk/>
            <pc:sldMk cId="3538335243" sldId="275"/>
            <ac:spMk id="4" creationId="{BA723899-8A60-884F-B9F0-B21C4F1AA7FB}"/>
          </ac:spMkLst>
        </pc:spChg>
        <pc:spChg chg="mod">
          <ac:chgData name="Peta Kerr" userId="c0852d21-eaf4-472e-8539-bf1d9d0620cb" providerId="ADAL" clId="{123CBF0E-C3A0-569D-850E-6C40DA0D0E82}" dt="2026-09-30T14:46:38.745" v="59" actId="207"/>
          <ac:spMkLst>
            <pc:docMk/>
            <pc:sldMk cId="3538335243" sldId="275"/>
            <ac:spMk id="12" creationId="{A84CD0C7-10DD-0E40-9918-ED28103DFA1F}"/>
          </ac:spMkLst>
        </pc:spChg>
      </pc:sldChg>
      <pc:sldChg chg="modSp mod modNotes">
        <pc:chgData name="Peta Kerr" userId="c0852d21-eaf4-472e-8539-bf1d9d0620cb" providerId="ADAL" clId="{123CBF0E-C3A0-569D-850E-6C40DA0D0E82}" dt="2026-09-29T18:31:21.622" v="1" actId="26606"/>
        <pc:sldMkLst>
          <pc:docMk/>
          <pc:sldMk cId="3870137174" sldId="280"/>
        </pc:sldMkLst>
        <pc:picChg chg="mod">
          <ac:chgData name="Peta Kerr" userId="c0852d21-eaf4-472e-8539-bf1d9d0620cb" providerId="ADAL" clId="{123CBF0E-C3A0-569D-850E-6C40DA0D0E82}" dt="2026-09-29T18:31:21.622" v="1" actId="26606"/>
          <ac:picMkLst>
            <pc:docMk/>
            <pc:sldMk cId="3870137174" sldId="280"/>
            <ac:picMk id="6" creationId="{9DA4BDEF-9A31-4418-E8BD-E47546565409}"/>
          </ac:picMkLst>
        </pc:picChg>
      </pc:sldChg>
      <pc:sldChg chg="modNotes">
        <pc:chgData name="Peta Kerr" userId="c0852d21-eaf4-472e-8539-bf1d9d0620cb" providerId="ADAL" clId="{123CBF0E-C3A0-569D-850E-6C40DA0D0E82}" dt="2026-09-29T18:31:21.622" v="1" actId="26606"/>
        <pc:sldMkLst>
          <pc:docMk/>
          <pc:sldMk cId="4272596713" sldId="282"/>
        </pc:sldMkLst>
      </pc:sldChg>
      <pc:sldChg chg="modNotes">
        <pc:chgData name="Peta Kerr" userId="c0852d21-eaf4-472e-8539-bf1d9d0620cb" providerId="ADAL" clId="{123CBF0E-C3A0-569D-850E-6C40DA0D0E82}" dt="2026-09-29T18:31:21.622" v="1" actId="26606"/>
        <pc:sldMkLst>
          <pc:docMk/>
          <pc:sldMk cId="777217498" sldId="283"/>
        </pc:sldMkLst>
      </pc:sldChg>
      <pc:sldChg chg="modNotes">
        <pc:chgData name="Peta Kerr" userId="c0852d21-eaf4-472e-8539-bf1d9d0620cb" providerId="ADAL" clId="{123CBF0E-C3A0-569D-850E-6C40DA0D0E82}" dt="2026-09-29T18:31:21.622" v="1" actId="26606"/>
        <pc:sldMkLst>
          <pc:docMk/>
          <pc:sldMk cId="858704785" sldId="284"/>
        </pc:sldMkLst>
      </pc:sldChg>
      <pc:sldChg chg="modNotes">
        <pc:chgData name="Peta Kerr" userId="c0852d21-eaf4-472e-8539-bf1d9d0620cb" providerId="ADAL" clId="{123CBF0E-C3A0-569D-850E-6C40DA0D0E82}" dt="2026-09-29T18:31:21.622" v="1" actId="26606"/>
        <pc:sldMkLst>
          <pc:docMk/>
          <pc:sldMk cId="675277490" sldId="285"/>
        </pc:sldMkLst>
      </pc:sldChg>
      <pc:sldChg chg="modNotes">
        <pc:chgData name="Peta Kerr" userId="c0852d21-eaf4-472e-8539-bf1d9d0620cb" providerId="ADAL" clId="{123CBF0E-C3A0-569D-850E-6C40DA0D0E82}" dt="2026-09-29T18:31:21.622" v="1" actId="26606"/>
        <pc:sldMkLst>
          <pc:docMk/>
          <pc:sldMk cId="4197021086" sldId="286"/>
        </pc:sldMkLst>
      </pc:sldChg>
      <pc:sldChg chg="modNotes">
        <pc:chgData name="Peta Kerr" userId="c0852d21-eaf4-472e-8539-bf1d9d0620cb" providerId="ADAL" clId="{123CBF0E-C3A0-569D-850E-6C40DA0D0E82}" dt="2026-09-29T18:31:21.622" v="1" actId="26606"/>
        <pc:sldMkLst>
          <pc:docMk/>
          <pc:sldMk cId="2136769892" sldId="287"/>
        </pc:sldMkLst>
      </pc:sldChg>
      <pc:sldChg chg="modNotes">
        <pc:chgData name="Peta Kerr" userId="c0852d21-eaf4-472e-8539-bf1d9d0620cb" providerId="ADAL" clId="{123CBF0E-C3A0-569D-850E-6C40DA0D0E82}" dt="2026-09-29T18:31:21.622" v="1" actId="26606"/>
        <pc:sldMkLst>
          <pc:docMk/>
          <pc:sldMk cId="1525838202" sldId="288"/>
        </pc:sldMkLst>
      </pc:sldChg>
      <pc:sldChg chg="modNotes">
        <pc:chgData name="Peta Kerr" userId="c0852d21-eaf4-472e-8539-bf1d9d0620cb" providerId="ADAL" clId="{123CBF0E-C3A0-569D-850E-6C40DA0D0E82}" dt="2026-09-29T18:31:21.622" v="1" actId="26606"/>
        <pc:sldMkLst>
          <pc:docMk/>
          <pc:sldMk cId="3202131690" sldId="289"/>
        </pc:sldMkLst>
      </pc:sldChg>
      <pc:sldChg chg="modNotes modNotesTx">
        <pc:chgData name="Peta Kerr" userId="c0852d21-eaf4-472e-8539-bf1d9d0620cb" providerId="ADAL" clId="{123CBF0E-C3A0-569D-850E-6C40DA0D0E82}" dt="2026-10-02T14:26:33.348" v="1032" actId="20577"/>
        <pc:sldMkLst>
          <pc:docMk/>
          <pc:sldMk cId="765194299" sldId="290"/>
        </pc:sldMkLst>
      </pc:sldChg>
      <pc:sldChg chg="modNotes">
        <pc:chgData name="Peta Kerr" userId="c0852d21-eaf4-472e-8539-bf1d9d0620cb" providerId="ADAL" clId="{123CBF0E-C3A0-569D-850E-6C40DA0D0E82}" dt="2026-09-29T18:31:21.622" v="1" actId="26606"/>
        <pc:sldMkLst>
          <pc:docMk/>
          <pc:sldMk cId="1227744575" sldId="291"/>
        </pc:sldMkLst>
      </pc:sldChg>
      <pc:sldChg chg="modNotes modNotesTx">
        <pc:chgData name="Peta Kerr" userId="c0852d21-eaf4-472e-8539-bf1d9d0620cb" providerId="ADAL" clId="{123CBF0E-C3A0-569D-850E-6C40DA0D0E82}" dt="2026-10-02T14:34:24.466" v="1033" actId="20577"/>
        <pc:sldMkLst>
          <pc:docMk/>
          <pc:sldMk cId="2589342186" sldId="293"/>
        </pc:sldMkLst>
      </pc:sldChg>
      <pc:sldChg chg="modNotes">
        <pc:chgData name="Peta Kerr" userId="c0852d21-eaf4-472e-8539-bf1d9d0620cb" providerId="ADAL" clId="{123CBF0E-C3A0-569D-850E-6C40DA0D0E82}" dt="2026-09-29T18:31:21.622" v="1" actId="26606"/>
        <pc:sldMkLst>
          <pc:docMk/>
          <pc:sldMk cId="1808878617" sldId="294"/>
        </pc:sldMkLst>
      </pc:sldChg>
      <pc:sldChg chg="modNotes">
        <pc:chgData name="Peta Kerr" userId="c0852d21-eaf4-472e-8539-bf1d9d0620cb" providerId="ADAL" clId="{123CBF0E-C3A0-569D-850E-6C40DA0D0E82}" dt="2026-09-29T18:31:21.622" v="1" actId="26606"/>
        <pc:sldMkLst>
          <pc:docMk/>
          <pc:sldMk cId="3111382084" sldId="295"/>
        </pc:sldMkLst>
      </pc:sldChg>
      <pc:sldChg chg="modNotes">
        <pc:chgData name="Peta Kerr" userId="c0852d21-eaf4-472e-8539-bf1d9d0620cb" providerId="ADAL" clId="{123CBF0E-C3A0-569D-850E-6C40DA0D0E82}" dt="2026-09-29T18:31:21.622" v="1" actId="26606"/>
        <pc:sldMkLst>
          <pc:docMk/>
          <pc:sldMk cId="1556147312" sldId="296"/>
        </pc:sldMkLst>
      </pc:sldChg>
      <pc:sldChg chg="modNotes modNotesTx">
        <pc:chgData name="Peta Kerr" userId="c0852d21-eaf4-472e-8539-bf1d9d0620cb" providerId="ADAL" clId="{123CBF0E-C3A0-569D-850E-6C40DA0D0E82}" dt="2026-10-02T14:43:18.683" v="1440" actId="20577"/>
        <pc:sldMkLst>
          <pc:docMk/>
          <pc:sldMk cId="792512058" sldId="299"/>
        </pc:sldMkLst>
      </pc:sldChg>
      <pc:sldChg chg="modNotes">
        <pc:chgData name="Peta Kerr" userId="c0852d21-eaf4-472e-8539-bf1d9d0620cb" providerId="ADAL" clId="{123CBF0E-C3A0-569D-850E-6C40DA0D0E82}" dt="2026-09-29T18:31:21.622" v="1" actId="26606"/>
        <pc:sldMkLst>
          <pc:docMk/>
          <pc:sldMk cId="465477123" sldId="300"/>
        </pc:sldMkLst>
      </pc:sldChg>
      <pc:sldChg chg="addSp delSp modSp mod">
        <pc:chgData name="Peta Kerr" userId="c0852d21-eaf4-472e-8539-bf1d9d0620cb" providerId="ADAL" clId="{123CBF0E-C3A0-569D-850E-6C40DA0D0E82}" dt="2026-10-02T13:58:29.301" v="517"/>
        <pc:sldMkLst>
          <pc:docMk/>
          <pc:sldMk cId="4102716589" sldId="301"/>
        </pc:sldMkLst>
        <pc:spChg chg="mod">
          <ac:chgData name="Peta Kerr" userId="c0852d21-eaf4-472e-8539-bf1d9d0620cb" providerId="ADAL" clId="{123CBF0E-C3A0-569D-850E-6C40DA0D0E82}" dt="2026-10-02T13:57:25.188" v="386" actId="20577"/>
          <ac:spMkLst>
            <pc:docMk/>
            <pc:sldMk cId="4102716589" sldId="301"/>
            <ac:spMk id="3" creationId="{10AEC6D3-1BCC-8B05-B353-F7F855644198}"/>
          </ac:spMkLst>
        </pc:spChg>
        <pc:spChg chg="mod">
          <ac:chgData name="Peta Kerr" userId="c0852d21-eaf4-472e-8539-bf1d9d0620cb" providerId="ADAL" clId="{123CBF0E-C3A0-569D-850E-6C40DA0D0E82}" dt="2026-10-02T13:58:21.346" v="515" actId="20577"/>
          <ac:spMkLst>
            <pc:docMk/>
            <pc:sldMk cId="4102716589" sldId="301"/>
            <ac:spMk id="6" creationId="{0EA066BC-AF27-7368-33C9-15F606DE8E41}"/>
          </ac:spMkLst>
        </pc:spChg>
        <pc:spChg chg="add del mod">
          <ac:chgData name="Peta Kerr" userId="c0852d21-eaf4-472e-8539-bf1d9d0620cb" providerId="ADAL" clId="{123CBF0E-C3A0-569D-850E-6C40DA0D0E82}" dt="2026-10-02T13:54:03.410" v="150"/>
          <ac:spMkLst>
            <pc:docMk/>
            <pc:sldMk cId="4102716589" sldId="301"/>
            <ac:spMk id="7" creationId="{FC0AD9B3-10D7-ADD0-FF6B-166665692C25}"/>
          </ac:spMkLst>
        </pc:spChg>
        <pc:spChg chg="add del mod">
          <ac:chgData name="Peta Kerr" userId="c0852d21-eaf4-472e-8539-bf1d9d0620cb" providerId="ADAL" clId="{123CBF0E-C3A0-569D-850E-6C40DA0D0E82}" dt="2026-10-02T13:54:08.818" v="154"/>
          <ac:spMkLst>
            <pc:docMk/>
            <pc:sldMk cId="4102716589" sldId="301"/>
            <ac:spMk id="8" creationId="{0BF50338-D5BB-8F2E-124D-5EE090200BCC}"/>
          </ac:spMkLst>
        </pc:spChg>
        <pc:spChg chg="del">
          <ac:chgData name="Peta Kerr" userId="c0852d21-eaf4-472e-8539-bf1d9d0620cb" providerId="ADAL" clId="{123CBF0E-C3A0-569D-850E-6C40DA0D0E82}" dt="2026-10-02T13:54:08.748" v="152" actId="478"/>
          <ac:spMkLst>
            <pc:docMk/>
            <pc:sldMk cId="4102716589" sldId="301"/>
            <ac:spMk id="9" creationId="{058E2FBC-65EB-045D-BA2E-42B4C146A422}"/>
          </ac:spMkLst>
        </pc:spChg>
        <pc:spChg chg="add del mod">
          <ac:chgData name="Peta Kerr" userId="c0852d21-eaf4-472e-8539-bf1d9d0620cb" providerId="ADAL" clId="{123CBF0E-C3A0-569D-850E-6C40DA0D0E82}" dt="2026-10-02T13:54:29.777" v="160"/>
          <ac:spMkLst>
            <pc:docMk/>
            <pc:sldMk cId="4102716589" sldId="301"/>
            <ac:spMk id="10" creationId="{A8B18715-C2F4-BAF8-A175-D6793D389737}"/>
          </ac:spMkLst>
        </pc:spChg>
        <pc:spChg chg="add del mod">
          <ac:chgData name="Peta Kerr" userId="c0852d21-eaf4-472e-8539-bf1d9d0620cb" providerId="ADAL" clId="{123CBF0E-C3A0-569D-850E-6C40DA0D0E82}" dt="2026-10-02T13:54:55.703" v="179"/>
          <ac:spMkLst>
            <pc:docMk/>
            <pc:sldMk cId="4102716589" sldId="301"/>
            <ac:spMk id="11" creationId="{EA3AD319-C968-B03E-119E-DAE407E9A8E5}"/>
          </ac:spMkLst>
        </pc:spChg>
        <pc:spChg chg="add del mod">
          <ac:chgData name="Peta Kerr" userId="c0852d21-eaf4-472e-8539-bf1d9d0620cb" providerId="ADAL" clId="{123CBF0E-C3A0-569D-850E-6C40DA0D0E82}" dt="2026-10-02T13:58:29.301" v="517"/>
          <ac:spMkLst>
            <pc:docMk/>
            <pc:sldMk cId="4102716589" sldId="301"/>
            <ac:spMk id="12" creationId="{2D8F2F8C-3812-35C0-EDAF-F7603219F139}"/>
          </ac:spMkLst>
        </pc:spChg>
      </pc:sldChg>
      <pc:sldChg chg="modNotes modNotesTx">
        <pc:chgData name="Peta Kerr" userId="c0852d21-eaf4-472e-8539-bf1d9d0620cb" providerId="ADAL" clId="{123CBF0E-C3A0-569D-850E-6C40DA0D0E82}" dt="2026-10-02T14:35:49.133" v="1034" actId="20577"/>
        <pc:sldMkLst>
          <pc:docMk/>
          <pc:sldMk cId="1970705043" sldId="303"/>
        </pc:sldMkLst>
      </pc:sldChg>
      <pc:sldChg chg="modNotes">
        <pc:chgData name="Peta Kerr" userId="c0852d21-eaf4-472e-8539-bf1d9d0620cb" providerId="ADAL" clId="{123CBF0E-C3A0-569D-850E-6C40DA0D0E82}" dt="2026-09-29T18:31:21.622" v="1" actId="26606"/>
        <pc:sldMkLst>
          <pc:docMk/>
          <pc:sldMk cId="2144056086" sldId="304"/>
        </pc:sldMkLst>
      </pc:sldChg>
      <pc:sldChg chg="modNotes">
        <pc:chgData name="Peta Kerr" userId="c0852d21-eaf4-472e-8539-bf1d9d0620cb" providerId="ADAL" clId="{123CBF0E-C3A0-569D-850E-6C40DA0D0E82}" dt="2026-09-29T18:31:21.622" v="1" actId="26606"/>
        <pc:sldMkLst>
          <pc:docMk/>
          <pc:sldMk cId="907479372" sldId="305"/>
        </pc:sldMkLst>
      </pc:sldChg>
      <pc:sldChg chg="modNotes">
        <pc:chgData name="Peta Kerr" userId="c0852d21-eaf4-472e-8539-bf1d9d0620cb" providerId="ADAL" clId="{123CBF0E-C3A0-569D-850E-6C40DA0D0E82}" dt="2026-09-29T18:31:21.622" v="1" actId="26606"/>
        <pc:sldMkLst>
          <pc:docMk/>
          <pc:sldMk cId="2786510305" sldId="306"/>
        </pc:sldMkLst>
      </pc:sldChg>
      <pc:sldChg chg="addSp delSp modSp mod">
        <pc:chgData name="Peta Kerr" userId="c0852d21-eaf4-472e-8539-bf1d9d0620cb" providerId="ADAL" clId="{123CBF0E-C3A0-569D-850E-6C40DA0D0E82}" dt="2026-10-02T14:16:43.170" v="1015" actId="20577"/>
        <pc:sldMkLst>
          <pc:docMk/>
          <pc:sldMk cId="818624039" sldId="307"/>
        </pc:sldMkLst>
        <pc:spChg chg="mod">
          <ac:chgData name="Peta Kerr" userId="c0852d21-eaf4-472e-8539-bf1d9d0620cb" providerId="ADAL" clId="{123CBF0E-C3A0-569D-850E-6C40DA0D0E82}" dt="2026-10-02T14:16:37.101" v="991" actId="27636"/>
          <ac:spMkLst>
            <pc:docMk/>
            <pc:sldMk cId="818624039" sldId="307"/>
            <ac:spMk id="3" creationId="{365DBC5D-727B-499C-07C7-E6B5B58E91CF}"/>
          </ac:spMkLst>
        </pc:spChg>
        <pc:spChg chg="mod">
          <ac:chgData name="Peta Kerr" userId="c0852d21-eaf4-472e-8539-bf1d9d0620cb" providerId="ADAL" clId="{123CBF0E-C3A0-569D-850E-6C40DA0D0E82}" dt="2026-10-02T14:16:43.170" v="1015" actId="20577"/>
          <ac:spMkLst>
            <pc:docMk/>
            <pc:sldMk cId="818624039" sldId="307"/>
            <ac:spMk id="6" creationId="{422ADF57-F25A-7F56-6BAC-D67AA24F2D94}"/>
          </ac:spMkLst>
        </pc:spChg>
        <pc:spChg chg="add del mod">
          <ac:chgData name="Peta Kerr" userId="c0852d21-eaf4-472e-8539-bf1d9d0620cb" providerId="ADAL" clId="{123CBF0E-C3A0-569D-850E-6C40DA0D0E82}" dt="2026-10-02T14:12:21.523" v="520"/>
          <ac:spMkLst>
            <pc:docMk/>
            <pc:sldMk cId="818624039" sldId="307"/>
            <ac:spMk id="7" creationId="{BCF8DDE8-CE34-3F2A-7A2F-12A2E5C059CA}"/>
          </ac:spMkLst>
        </pc:spChg>
        <pc:spChg chg="add del mod">
          <ac:chgData name="Peta Kerr" userId="c0852d21-eaf4-472e-8539-bf1d9d0620cb" providerId="ADAL" clId="{123CBF0E-C3A0-569D-850E-6C40DA0D0E82}" dt="2026-10-02T14:12:26.383" v="523"/>
          <ac:spMkLst>
            <pc:docMk/>
            <pc:sldMk cId="818624039" sldId="307"/>
            <ac:spMk id="8" creationId="{17B7CF01-E6FB-EDB6-C98A-6E3E80DA9E06}"/>
          </ac:spMkLst>
        </pc:spChg>
        <pc:spChg chg="del mod">
          <ac:chgData name="Peta Kerr" userId="c0852d21-eaf4-472e-8539-bf1d9d0620cb" providerId="ADAL" clId="{123CBF0E-C3A0-569D-850E-6C40DA0D0E82}" dt="2026-10-02T14:12:38.484" v="525" actId="478"/>
          <ac:spMkLst>
            <pc:docMk/>
            <pc:sldMk cId="818624039" sldId="307"/>
            <ac:spMk id="9" creationId="{4595E269-48DD-42D1-6517-0EF2DCF844A8}"/>
          </ac:spMkLst>
        </pc:spChg>
      </pc:sldChg>
      <pc:sldChg chg="addSp delSp modSp mod">
        <pc:chgData name="Peta Kerr" userId="c0852d21-eaf4-472e-8539-bf1d9d0620cb" providerId="ADAL" clId="{123CBF0E-C3A0-569D-850E-6C40DA0D0E82}" dt="2026-10-02T14:42:00.062" v="1439" actId="20577"/>
        <pc:sldMkLst>
          <pc:docMk/>
          <pc:sldMk cId="1784156092" sldId="308"/>
        </pc:sldMkLst>
        <pc:spChg chg="mod">
          <ac:chgData name="Peta Kerr" userId="c0852d21-eaf4-472e-8539-bf1d9d0620cb" providerId="ADAL" clId="{123CBF0E-C3A0-569D-850E-6C40DA0D0E82}" dt="2026-10-02T14:41:58.134" v="1424" actId="27636"/>
          <ac:spMkLst>
            <pc:docMk/>
            <pc:sldMk cId="1784156092" sldId="308"/>
            <ac:spMk id="3" creationId="{69411140-491C-9345-865F-95E54B322239}"/>
          </ac:spMkLst>
        </pc:spChg>
        <pc:spChg chg="mod">
          <ac:chgData name="Peta Kerr" userId="c0852d21-eaf4-472e-8539-bf1d9d0620cb" providerId="ADAL" clId="{123CBF0E-C3A0-569D-850E-6C40DA0D0E82}" dt="2026-10-02T14:42:00.062" v="1439" actId="20577"/>
          <ac:spMkLst>
            <pc:docMk/>
            <pc:sldMk cId="1784156092" sldId="308"/>
            <ac:spMk id="6" creationId="{136803B9-4266-0F64-C2D9-264C71CE3D78}"/>
          </ac:spMkLst>
        </pc:spChg>
        <pc:spChg chg="add del mod">
          <ac:chgData name="Peta Kerr" userId="c0852d21-eaf4-472e-8539-bf1d9d0620cb" providerId="ADAL" clId="{123CBF0E-C3A0-569D-850E-6C40DA0D0E82}" dt="2026-10-02T14:37:59.844" v="1037"/>
          <ac:spMkLst>
            <pc:docMk/>
            <pc:sldMk cId="1784156092" sldId="308"/>
            <ac:spMk id="7" creationId="{5B0BD3CC-81E4-6E81-78E0-F83E23D0DAA4}"/>
          </ac:spMkLst>
        </pc:spChg>
        <pc:spChg chg="del">
          <ac:chgData name="Peta Kerr" userId="c0852d21-eaf4-472e-8539-bf1d9d0620cb" providerId="ADAL" clId="{123CBF0E-C3A0-569D-850E-6C40DA0D0E82}" dt="2026-10-02T14:38:02.567" v="1038" actId="478"/>
          <ac:spMkLst>
            <pc:docMk/>
            <pc:sldMk cId="1784156092" sldId="308"/>
            <ac:spMk id="9" creationId="{6554B260-85C8-B402-565F-D9FFFB17AE3B}"/>
          </ac:spMkLst>
        </pc:spChg>
      </pc:sldChg>
    </pc:docChg>
  </pc:docChgLst>
</pc:chgInfo>
</file>

<file path=ppt/comments/modernComment_125_9A5639EA.xml><?xml version="1.0" encoding="utf-8"?>
<p188:cmLst xmlns:a="http://schemas.openxmlformats.org/drawingml/2006/main" xmlns:r="http://schemas.openxmlformats.org/officeDocument/2006/relationships" xmlns:p188="http://schemas.microsoft.com/office/powerpoint/2018/8/main">
  <p188:cm id="{7BED5146-D784-5A45-B2CF-5A6D638DD20B}" authorId="{5F9EFDBB-37D0-5ED4-7589-8B7D06CEB9BC}" created="2026-09-18T17:03:11.222" startDate="2026-09-18T17:03:40.875" dueDate="2026-09-18T17:03:40.875" assignedTo="{AC5BAC75-A5D4-AA5D-8543-EFAA55A0E7A2}" title="@Keeley Sneek">
    <pc:sldMkLst xmlns:pc="http://schemas.microsoft.com/office/powerpoint/2013/main/command">
      <pc:docMk/>
      <pc:sldMk cId="2589342186" sldId="293"/>
    </pc:sldMkLst>
    <p188:replyLst>
      <p188:reply id="{84D10E12-28A4-8D4B-87B5-FF2F23133744}" authorId="{5F9EFDBB-37D0-5ED4-7589-8B7D06CEB9BC}" created="2026-09-18T17:03:40.872">
        <p188:txBody>
          <a:bodyPr/>
          <a:lstStyle/>
          <a:p>
            <a:r>
              <a:rPr lang="en-US"/>
              <a:t>[@Keeley Sneek]</a:t>
            </a:r>
          </a:p>
        </p188:txBody>
      </p188:reply>
    </p188:replyLst>
    <p188:txBody>
      <a:bodyPr/>
      <a:lstStyle/>
      <a:p>
        <a:r>
          <a:rPr lang="en-US"/>
          <a:t>We need some help on this slide - looks too much info for the slide
</a:t>
        </a:r>
      </a:p>
    </p188:txBody>
    <p188:extLst>
      <p:ext xmlns:p="http://schemas.openxmlformats.org/presentationml/2006/main" uri="{5BB2D875-25FF-4072-B9AC-8F64D62656EB}">
        <p228:taskDetails xmlns:p228="http://schemas.microsoft.com/office/powerpoint/2022/08/main">
          <p228:history>
            <p228:event time="2026-09-18T17:03:40.876" id="{72B1626C-BFB0-F442-B6F8-8AB17AB24CA3}">
              <p228:atrbtn authorId="{5F9EFDBB-37D0-5ED4-7589-8B7D06CEB9BC}"/>
              <p228:anchr>
                <p228:comment id="{84D10E12-28A4-8D4B-87B5-FF2F23133744}"/>
              </p228:anchr>
              <p228:add/>
            </p228:event>
            <p228:event time="2026-09-18T17:03:40.876" id="{3E5DF36E-A849-FD42-9006-43EB878AE0C5}">
              <p228:atrbtn authorId="{5F9EFDBB-37D0-5ED4-7589-8B7D06CEB9BC}"/>
              <p228:anchr>
                <p228:comment id="{84D10E12-28A4-8D4B-87B5-FF2F23133744}"/>
              </p228:anchr>
              <p228:asgn authorId="{AC5BAC75-A5D4-AA5D-8543-EFAA55A0E7A2}"/>
            </p228:event>
            <p228:event time="2026-09-18T17:03:40.876" id="{29141777-F377-3643-90BD-891B1D0B885F}">
              <p228:atrbtn authorId="{5F9EFDBB-37D0-5ED4-7589-8B7D06CEB9BC}"/>
              <p228:anchr>
                <p228:comment id="{84D10E12-28A4-8D4B-87B5-FF2F23133744}"/>
              </p228:anchr>
              <p228:date stDt="2026-09-18T17:03:40.875" endDt="2026-09-18T17:03:40.875"/>
            </p228:event>
            <p228:event time="2026-09-18T17:03:40.876" id="{76A93A27-8FC1-1C4A-BED1-388CAC586ED1}">
              <p228:atrbtn authorId="{5F9EFDBB-37D0-5ED4-7589-8B7D06CEB9BC}"/>
              <p228:anchr>
                <p228:comment id="{84D10E12-28A4-8D4B-87B5-FF2F23133744}"/>
              </p228:anchr>
              <p228:title val="@Keeley Sneek"/>
            </p228:event>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877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afccnet.org/Resource-Center/Center-for-Excellence-in-Family-Court-Practice/afcc-task-force-on-guidelines-for-court-involved-therapy"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pubmed.ncbi.nlm.nih.gov/30579168/"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afccnet.org/Resource-Center/Center-for-Excellence-in-Family-Court-Practice/afcc-and-ncjfcj-joint-statement-on-parent-child-contact-problems"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Good afternoon. I’m </a:t>
            </a:r>
            <a:r>
              <a:rPr lang="en-US" sz="1200" b="1" i="0" kern="1200" dirty="0">
                <a:solidFill>
                  <a:schemeClr val="tx1"/>
                </a:solidFill>
                <a:effectLst/>
                <a:latin typeface="+mn-lt"/>
                <a:ea typeface="+mn-ea"/>
                <a:cs typeface="+mn-cs"/>
              </a:rPr>
              <a:t>Peta Kerr</a:t>
            </a:r>
            <a:r>
              <a:rPr lang="en-US" sz="1200" b="0" i="0" kern="1200" dirty="0">
                <a:solidFill>
                  <a:schemeClr val="tx1"/>
                </a:solidFill>
                <a:effectLst/>
                <a:latin typeface="+mn-lt"/>
                <a:ea typeface="+mn-ea"/>
                <a:cs typeface="+mn-cs"/>
              </a:rPr>
              <a:t>, owner of </a:t>
            </a:r>
            <a:r>
              <a:rPr lang="en-US" sz="1200" b="1" i="0" kern="1200" dirty="0">
                <a:solidFill>
                  <a:schemeClr val="tx1"/>
                </a:solidFill>
                <a:effectLst/>
                <a:latin typeface="+mn-lt"/>
                <a:ea typeface="+mn-ea"/>
                <a:cs typeface="+mn-cs"/>
              </a:rPr>
              <a:t>Passcode to Parenting</a:t>
            </a:r>
            <a:r>
              <a:rPr lang="en-US" sz="1200" b="0" i="0" kern="1200" dirty="0">
                <a:solidFill>
                  <a:schemeClr val="tx1"/>
                </a:solidFill>
                <a:effectLst/>
                <a:latin typeface="+mn-lt"/>
                <a:ea typeface="+mn-ea"/>
                <a:cs typeface="+mn-cs"/>
              </a:rPr>
              <a:t>. I work as a parent coach, parenting coordinator, and family mediator, and I am currently pursuing a </a:t>
            </a:r>
            <a:r>
              <a:rPr lang="en-US" sz="1200" b="1" i="0" kern="1200" dirty="0">
                <a:solidFill>
                  <a:schemeClr val="tx1"/>
                </a:solidFill>
                <a:effectLst/>
                <a:latin typeface="+mn-lt"/>
                <a:ea typeface="+mn-ea"/>
                <a:cs typeface="+mn-cs"/>
              </a:rPr>
              <a:t>master’s degree in Parental Alienation</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Joining me is </a:t>
            </a:r>
            <a:r>
              <a:rPr lang="en-US" sz="1200" b="1" i="0" kern="1200" dirty="0">
                <a:solidFill>
                  <a:schemeClr val="tx1"/>
                </a:solidFill>
                <a:effectLst/>
                <a:latin typeface="+mn-lt"/>
                <a:ea typeface="+mn-ea"/>
                <a:cs typeface="+mn-cs"/>
              </a:rPr>
              <a:t>Kaitlin Kushan</a:t>
            </a:r>
            <a:r>
              <a:rPr lang="en-US" sz="1200" b="0" i="0" kern="1200" dirty="0">
                <a:solidFill>
                  <a:schemeClr val="tx1"/>
                </a:solidFill>
                <a:effectLst/>
                <a:latin typeface="+mn-lt"/>
                <a:ea typeface="+mn-ea"/>
                <a:cs typeface="+mn-cs"/>
              </a:rPr>
              <a:t>, a licensed clinical social worker and outpatient trauma and attachment therapist with a focus on early childhood mental health. Kaitlin also works in </a:t>
            </a:r>
            <a:r>
              <a:rPr lang="en-US" sz="1200" b="1" i="0" kern="1200" dirty="0">
                <a:solidFill>
                  <a:schemeClr val="tx1"/>
                </a:solidFill>
                <a:effectLst/>
                <a:latin typeface="+mn-lt"/>
                <a:ea typeface="+mn-ea"/>
                <a:cs typeface="+mn-cs"/>
              </a:rPr>
              <a:t>reunification</a:t>
            </a:r>
            <a:r>
              <a:rPr lang="en-US" sz="1200" b="0" i="0" kern="1200" dirty="0">
                <a:solidFill>
                  <a:schemeClr val="tx1"/>
                </a:solidFill>
                <a:effectLst/>
                <a:latin typeface="+mn-lt"/>
                <a:ea typeface="+mn-ea"/>
                <a:cs typeface="+mn-cs"/>
              </a:rPr>
              <a:t>. We bring different perspectives to this discussion: mine from parent coaching and court-connected parenting work, and Kaitlin’s from clinical and reunification work with children and families.</a:t>
            </a:r>
          </a:p>
          <a:p>
            <a:r>
              <a:rPr lang="en-US" sz="1200" b="0" i="0" kern="1200" dirty="0">
                <a:solidFill>
                  <a:schemeClr val="tx1"/>
                </a:solidFill>
                <a:effectLst/>
                <a:latin typeface="+mn-lt"/>
                <a:ea typeface="+mn-ea"/>
                <a:cs typeface="+mn-cs"/>
              </a:rPr>
              <a:t>Today we’re asking </a:t>
            </a:r>
            <a:r>
              <a:rPr lang="en-US" sz="1200" b="1" i="0" kern="1200" dirty="0">
                <a:solidFill>
                  <a:schemeClr val="tx1"/>
                </a:solidFill>
                <a:effectLst/>
                <a:latin typeface="+mn-lt"/>
                <a:ea typeface="+mn-ea"/>
                <a:cs typeface="+mn-cs"/>
              </a:rPr>
              <a:t>why reunification efforts often fail—and what judges and lawyers can do to improve the conditions for success</a:t>
            </a:r>
            <a:r>
              <a:rPr lang="en-US" sz="1200" b="0" i="0" kern="1200" dirty="0">
                <a:solidFill>
                  <a:schemeClr val="tx1"/>
                </a:solidFill>
                <a:effectLst/>
                <a:latin typeface="+mn-lt"/>
                <a:ea typeface="+mn-ea"/>
                <a:cs typeface="+mn-cs"/>
              </a:rPr>
              <a:t>. A parent-child contact problem is rarely solved simply by placing two people in a room. Safety, the history of the relationship, the child’s needs, parent behavior, and ongoing conflict may all matter. If we start with a predetermined explanation or outcome, we risk choosing the wrong response.</a:t>
            </a:r>
          </a:p>
          <a:p>
            <a:r>
              <a:rPr lang="en-US" sz="1200" b="0" i="0" kern="1200" dirty="0">
                <a:solidFill>
                  <a:schemeClr val="tx1"/>
                </a:solidFill>
                <a:effectLst/>
                <a:latin typeface="+mn-lt"/>
                <a:ea typeface="+mn-ea"/>
                <a:cs typeface="+mn-cs"/>
              </a:rPr>
              <a:t>Our focus is the </a:t>
            </a:r>
            <a:r>
              <a:rPr lang="en-US" sz="1200" b="1" i="0" kern="1200" dirty="0">
                <a:solidFill>
                  <a:schemeClr val="tx1"/>
                </a:solidFill>
                <a:effectLst/>
                <a:latin typeface="+mn-lt"/>
                <a:ea typeface="+mn-ea"/>
                <a:cs typeface="+mn-cs"/>
              </a:rPr>
              <a:t>system surrounding the child</a:t>
            </a:r>
            <a:r>
              <a:rPr lang="en-US" sz="1200" b="0" i="0" kern="1200" dirty="0">
                <a:solidFill>
                  <a:schemeClr val="tx1"/>
                </a:solidFill>
                <a:effectLst/>
                <a:latin typeface="+mn-lt"/>
                <a:ea typeface="+mn-ea"/>
                <a:cs typeface="+mn-cs"/>
              </a:rPr>
              <a:t>. What happens before the first session? Have safety and readiness been assessed? Are the referral, court order, provider roles, and parents’ responsibilities clear and coordinated? And is there a way to reassess the plan when new information emerges?</a:t>
            </a:r>
          </a:p>
          <a:p>
            <a:r>
              <a:rPr lang="en-US" sz="1200" b="0" i="0" kern="1200" dirty="0">
                <a:solidFill>
                  <a:schemeClr val="tx1"/>
                </a:solidFill>
                <a:effectLst/>
                <a:latin typeface="+mn-lt"/>
                <a:ea typeface="+mn-ea"/>
                <a:cs typeface="+mn-cs"/>
              </a:rPr>
              <a:t>We’ll return to three questions throughout: </a:t>
            </a:r>
            <a:r>
              <a:rPr lang="en-US" sz="1200" b="1" i="0" kern="1200" dirty="0">
                <a:solidFill>
                  <a:schemeClr val="tx1"/>
                </a:solidFill>
                <a:effectLst/>
                <a:latin typeface="+mn-lt"/>
                <a:ea typeface="+mn-ea"/>
                <a:cs typeface="+mn-cs"/>
              </a:rPr>
              <a:t>What has happened? What is happening now? What conditions must change?</a:t>
            </a:r>
            <a:r>
              <a:rPr lang="en-US" sz="1200" b="0" i="0" kern="1200" dirty="0">
                <a:solidFill>
                  <a:schemeClr val="tx1"/>
                </a:solidFill>
                <a:effectLst/>
                <a:latin typeface="+mn-lt"/>
                <a:ea typeface="+mn-ea"/>
                <a:cs typeface="+mn-cs"/>
              </a:rPr>
              <a:t> For judges and lawyers, the aim is not to </a:t>
            </a:r>
            <a:r>
              <a:rPr lang="en-US" sz="1200" b="0" i="0" kern="1200" dirty="0" err="1">
                <a:solidFill>
                  <a:schemeClr val="tx1"/>
                </a:solidFill>
                <a:effectLst/>
                <a:latin typeface="+mn-lt"/>
                <a:ea typeface="+mn-ea"/>
                <a:cs typeface="+mn-cs"/>
              </a:rPr>
              <a:t>practise</a:t>
            </a:r>
            <a:r>
              <a:rPr lang="en-US" sz="1200" b="0" i="0" kern="1200" dirty="0">
                <a:solidFill>
                  <a:schemeClr val="tx1"/>
                </a:solidFill>
                <a:effectLst/>
                <a:latin typeface="+mn-lt"/>
                <a:ea typeface="+mn-ea"/>
                <a:cs typeface="+mn-cs"/>
              </a:rPr>
              <a:t> therapy. It is to create a clear, accountable process that protects the child and supports the next safe, appropriate step.</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1</a:t>
            </a:fld>
            <a:endParaRPr lang="en-US"/>
          </a:p>
        </p:txBody>
      </p:sp>
    </p:spTree>
    <p:extLst>
      <p:ext uri="{BB962C8B-B14F-4D97-AF65-F5344CB8AC3E}">
        <p14:creationId xmlns:p14="http://schemas.microsoft.com/office/powerpoint/2010/main" val="1897109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When a child resists or refuses contact with a parent, the resistance is important information—but it is not, by itself, an explanation. More than one factor may be operating at the same time. A child may be responding to a rupture in the parent-child relationship, exposure to conflict, developmental needs, a safety concern, trauma, difficulties in a parent’s behavior, or dynamics across the family system. We should resist the temptation to choose one explanation before we have assessed the others.</a:t>
            </a:r>
          </a:p>
          <a:p>
            <a:r>
              <a:rPr lang="en-US" sz="1200" b="0" i="0" kern="1200" dirty="0">
                <a:solidFill>
                  <a:schemeClr val="tx1"/>
                </a:solidFill>
                <a:effectLst/>
                <a:latin typeface="+mn-lt"/>
                <a:ea typeface="+mn-ea"/>
                <a:cs typeface="+mn-cs"/>
              </a:rPr>
              <a:t>For lawyers and judges, that means the first question is not, “What label fits this family?” It is, “What is happening for this child, in this relationship, at this point in time?” A sound formulation considers the child’s account, each parent’s behavior, the history of contact, and any identified safety concerns. It should also remain open to revision as new information emerges.</a:t>
            </a:r>
          </a:p>
          <a:p>
            <a:r>
              <a:rPr lang="en-US" sz="1200" b="0" i="0" kern="1200" dirty="0">
                <a:solidFill>
                  <a:schemeClr val="tx1"/>
                </a:solidFill>
                <a:effectLst/>
                <a:latin typeface="+mn-lt"/>
                <a:ea typeface="+mn-ea"/>
                <a:cs typeface="+mn-cs"/>
              </a:rPr>
              <a:t>That formulation guides the response. Some families may benefit from a carefully paced intervention aimed at rebuilding contact. In others, the immediate work may be addressing safety, strengthening parenting capacity, or helping the child feel heard and supported. </a:t>
            </a:r>
            <a:r>
              <a:rPr lang="en-US" sz="1200" b="1" i="0" kern="1200" dirty="0">
                <a:solidFill>
                  <a:schemeClr val="tx1"/>
                </a:solidFill>
                <a:effectLst/>
                <a:latin typeface="+mn-lt"/>
                <a:ea typeface="+mn-ea"/>
                <a:cs typeface="+mn-cs"/>
              </a:rPr>
              <a:t>Resumed contact may be a goal, but it should not be treated as the automatic measure of success.</a:t>
            </a:r>
            <a:r>
              <a:rPr lang="en-US" sz="1200" b="0" i="0" kern="1200" dirty="0">
                <a:solidFill>
                  <a:schemeClr val="tx1"/>
                </a:solidFill>
                <a:effectLst/>
                <a:latin typeface="+mn-lt"/>
                <a:ea typeface="+mn-ea"/>
                <a:cs typeface="+mn-cs"/>
              </a:rPr>
              <a:t> The aim is a clinically appropriate process that responds to the child’s needs while keeping the court informed about what the intervention can—and cannot—accomplish.</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2</a:t>
            </a:fld>
            <a:endParaRPr lang="en-US"/>
          </a:p>
        </p:txBody>
      </p:sp>
    </p:spTree>
    <p:extLst>
      <p:ext uri="{BB962C8B-B14F-4D97-AF65-F5344CB8AC3E}">
        <p14:creationId xmlns:p14="http://schemas.microsoft.com/office/powerpoint/2010/main" val="1353749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presentation focuses on what judges and lawyers can influence before therapy begins, while services are underway, and when a plan needs recalibration. </a:t>
            </a:r>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3</a:t>
            </a:fld>
            <a:endParaRPr lang="en-US"/>
          </a:p>
        </p:txBody>
      </p:sp>
    </p:spTree>
    <p:extLst>
      <p:ext uri="{BB962C8B-B14F-4D97-AF65-F5344CB8AC3E}">
        <p14:creationId xmlns:p14="http://schemas.microsoft.com/office/powerpoint/2010/main" val="3059453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slide asks us to look at the </a:t>
            </a:r>
            <a:r>
              <a:rPr lang="en-US" sz="1200" b="1" i="0" kern="1200" dirty="0">
                <a:solidFill>
                  <a:schemeClr val="tx1"/>
                </a:solidFill>
                <a:effectLst/>
                <a:latin typeface="+mn-lt"/>
                <a:ea typeface="+mn-ea"/>
                <a:cs typeface="+mn-cs"/>
              </a:rPr>
              <a:t>referral</a:t>
            </a:r>
            <a:r>
              <a:rPr lang="en-US" sz="1200" b="0" i="0" kern="1200" dirty="0">
                <a:solidFill>
                  <a:schemeClr val="tx1"/>
                </a:solidFill>
                <a:effectLst/>
                <a:latin typeface="+mn-lt"/>
                <a:ea typeface="+mn-ea"/>
                <a:cs typeface="+mn-cs"/>
              </a:rPr>
              <a:t>, not just what happens in the session. By the time a family arrives for a reunification intervention, the process may already be carrying expectations it cannot meet. I use “fails before the first session” to make that practical point—not as a claim that every unsuccessful intervention has the same cause.</a:t>
            </a:r>
          </a:p>
          <a:p>
            <a:r>
              <a:rPr lang="en-US" sz="1200" b="0" i="0" kern="1200" dirty="0">
                <a:solidFill>
                  <a:schemeClr val="tx1"/>
                </a:solidFill>
                <a:effectLst/>
                <a:latin typeface="+mn-lt"/>
                <a:ea typeface="+mn-ea"/>
                <a:cs typeface="+mn-cs"/>
              </a:rPr>
              <a:t>If the participants do not share a working definition of the contact problem, they may arrive expecting different outcomes. If safety and readiness have not been adequately assessed, the intervention may move too quickly or begin without the supports a child or parent needs. And if the order is unclear or internally inconsistent, the professional may be left to interpret questions that belong with the court.</a:t>
            </a:r>
          </a:p>
          <a:p>
            <a:r>
              <a:rPr lang="en-US" sz="1200" b="1" i="0" kern="1200" dirty="0">
                <a:solidFill>
                  <a:schemeClr val="tx1"/>
                </a:solidFill>
                <a:effectLst/>
                <a:latin typeface="+mn-lt"/>
                <a:ea typeface="+mn-ea"/>
                <a:cs typeface="+mn-cs"/>
              </a:rPr>
              <a:t>Fit matters, too.</a:t>
            </a:r>
            <a:r>
              <a:rPr lang="en-US" sz="1200" b="0" i="0" kern="1200" dirty="0">
                <a:solidFill>
                  <a:schemeClr val="tx1"/>
                </a:solidFill>
                <a:effectLst/>
                <a:latin typeface="+mn-lt"/>
                <a:ea typeface="+mn-ea"/>
                <a:cs typeface="+mn-cs"/>
              </a:rPr>
              <a:t> The intervention must match the family’s needs; calling a service “reunification” does not establish what work will actually occur. The order and referral should also clarify each professional’s role, what information may be shared, with whom, and for what purpose. Those boundaries are especially important when the work is an </a:t>
            </a:r>
            <a:r>
              <a:rPr lang="en-US" sz="1200" b="0" i="1" kern="1200" dirty="0">
                <a:solidFill>
                  <a:schemeClr val="tx1"/>
                </a:solidFill>
                <a:effectLst/>
                <a:latin typeface="+mn-lt"/>
                <a:ea typeface="+mn-ea"/>
                <a:cs typeface="+mn-cs"/>
              </a:rPr>
              <a:t>intervention</a:t>
            </a:r>
            <a:r>
              <a:rPr lang="en-US" sz="1200" b="0" i="0" kern="1200" dirty="0">
                <a:solidFill>
                  <a:schemeClr val="tx1"/>
                </a:solidFill>
                <a:effectLst/>
                <a:latin typeface="+mn-lt"/>
                <a:ea typeface="+mn-ea"/>
                <a:cs typeface="+mn-cs"/>
              </a:rPr>
              <a:t> rather than therapy. (This is why at P2P we call Reunification Intervention and NOT therapy).</a:t>
            </a:r>
          </a:p>
          <a:p>
            <a:r>
              <a:rPr lang="en-US" sz="1200" b="0" i="0" kern="1200" dirty="0">
                <a:solidFill>
                  <a:schemeClr val="tx1"/>
                </a:solidFill>
                <a:effectLst/>
                <a:latin typeface="+mn-lt"/>
                <a:ea typeface="+mn-ea"/>
                <a:cs typeface="+mn-cs"/>
              </a:rPr>
              <a:t>Finally, the child should not carry the entire burden of change. A workable plan may require parallel work with the parents, thoughtful transitions between stages of contact, and a way to address missed sessions, unmet commitments, or new concerns. For counsel and the court, these are useful questions to resolve </a:t>
            </a:r>
            <a:r>
              <a:rPr lang="en-US" sz="1200" b="1" i="0" kern="1200" dirty="0">
                <a:solidFill>
                  <a:schemeClr val="tx1"/>
                </a:solidFill>
                <a:effectLst/>
                <a:latin typeface="+mn-lt"/>
                <a:ea typeface="+mn-ea"/>
                <a:cs typeface="+mn-cs"/>
              </a:rPr>
              <a:t>before</a:t>
            </a:r>
            <a:r>
              <a:rPr lang="en-US" sz="1200" b="0" i="0" kern="1200" dirty="0">
                <a:solidFill>
                  <a:schemeClr val="tx1"/>
                </a:solidFill>
                <a:effectLst/>
                <a:latin typeface="+mn-lt"/>
                <a:ea typeface="+mn-ea"/>
                <a:cs typeface="+mn-cs"/>
              </a:rPr>
              <a:t> ordering services—not problems to leave for the first appointment.</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4</a:t>
            </a:fld>
            <a:endParaRPr lang="en-US"/>
          </a:p>
        </p:txBody>
      </p:sp>
    </p:spTree>
    <p:extLst>
      <p:ext uri="{BB962C8B-B14F-4D97-AF65-F5344CB8AC3E}">
        <p14:creationId xmlns:p14="http://schemas.microsoft.com/office/powerpoint/2010/main" val="3838176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These are the breakdowns I watch for when a reunification process stalls. They are not six diagnoses. They are six ways a well-intended process can lose its fit with the family’s actual needs.</a:t>
            </a:r>
          </a:p>
          <a:p>
            <a:r>
              <a:rPr lang="en-US" sz="1200" b="1" i="0" kern="1200" dirty="0" err="1">
                <a:solidFill>
                  <a:schemeClr val="tx1"/>
                </a:solidFill>
                <a:effectLst/>
                <a:latin typeface="+mn-lt"/>
                <a:ea typeface="+mn-ea"/>
                <a:cs typeface="+mn-cs"/>
              </a:rPr>
              <a:t>Misformulation</a:t>
            </a:r>
            <a:r>
              <a:rPr lang="en-US" sz="1200" b="0" i="0" kern="1200" dirty="0">
                <a:solidFill>
                  <a:schemeClr val="tx1"/>
                </a:solidFill>
                <a:effectLst/>
                <a:latin typeface="+mn-lt"/>
                <a:ea typeface="+mn-ea"/>
                <a:cs typeface="+mn-cs"/>
              </a:rPr>
              <a:t> comes first because it shapes everything that follows. If every instance of resistance is treated as the same phenomenon, we risk choosing an intervention before understanding what the child is responding to. The child’s experience, the history of the relationship, and the adults’ behavior all matter.</a:t>
            </a:r>
          </a:p>
          <a:p>
            <a:r>
              <a:rPr lang="en-US" sz="1200" b="1" i="0" kern="1200" dirty="0">
                <a:solidFill>
                  <a:schemeClr val="tx1"/>
                </a:solidFill>
                <a:effectLst/>
                <a:latin typeface="+mn-lt"/>
                <a:ea typeface="+mn-ea"/>
                <a:cs typeface="+mn-cs"/>
              </a:rPr>
              <a:t>Safety blind spots</a:t>
            </a:r>
            <a:r>
              <a:rPr lang="en-US" sz="1200" b="0" i="0" kern="1200" dirty="0">
                <a:solidFill>
                  <a:schemeClr val="tx1"/>
                </a:solidFill>
                <a:effectLst/>
                <a:latin typeface="+mn-lt"/>
                <a:ea typeface="+mn-ea"/>
                <a:cs typeface="+mn-cs"/>
              </a:rPr>
              <a:t> can make the process harmful. Concerns involving coercion, violence, abuse, substance use, or trauma need careful assessment rather than minimization. That leads directly to </a:t>
            </a:r>
            <a:r>
              <a:rPr lang="en-US" sz="1200" b="1" i="0" kern="1200" dirty="0">
                <a:solidFill>
                  <a:schemeClr val="tx1"/>
                </a:solidFill>
                <a:effectLst/>
                <a:latin typeface="+mn-lt"/>
                <a:ea typeface="+mn-ea"/>
                <a:cs typeface="+mn-cs"/>
              </a:rPr>
              <a:t>premature contact</a:t>
            </a:r>
            <a:r>
              <a:rPr lang="en-US" sz="1200" b="0" i="0" kern="1200" dirty="0">
                <a:solidFill>
                  <a:schemeClr val="tx1"/>
                </a:solidFill>
                <a:effectLst/>
                <a:latin typeface="+mn-lt"/>
                <a:ea typeface="+mn-ea"/>
                <a:cs typeface="+mn-cs"/>
              </a:rPr>
              <a:t>: a schedule may call for engagement, but a child may not yet have the conditions needed to feel physically and emotionally safe. Pacing should follow the formulation and the safety assessment, not simply the desired end date.</a:t>
            </a:r>
          </a:p>
          <a:p>
            <a:r>
              <a:rPr lang="en-US" sz="1200" b="1" i="0" kern="1200" dirty="0">
                <a:solidFill>
                  <a:schemeClr val="tx1"/>
                </a:solidFill>
                <a:effectLst/>
                <a:latin typeface="+mn-lt"/>
                <a:ea typeface="+mn-ea"/>
                <a:cs typeface="+mn-cs"/>
              </a:rPr>
              <a:t>Parent non-readiness</a:t>
            </a:r>
            <a:r>
              <a:rPr lang="en-US" sz="1200" b="0" i="0" kern="1200" dirty="0">
                <a:solidFill>
                  <a:schemeClr val="tx1"/>
                </a:solidFill>
                <a:effectLst/>
                <a:latin typeface="+mn-lt"/>
                <a:ea typeface="+mn-ea"/>
                <a:cs typeface="+mn-cs"/>
              </a:rPr>
              <a:t> is another common obstacle. We cannot ask a child to repair a relationship on behalf of an adult who has not yet demonstrated the necessary behavior change, accountability, or parenting skills. Parallel parent work is often part of preparing for contact—not a detour from it.</a:t>
            </a:r>
          </a:p>
          <a:p>
            <a:r>
              <a:rPr lang="en-US" sz="1200" b="1" i="0" kern="1200" dirty="0">
                <a:solidFill>
                  <a:schemeClr val="tx1"/>
                </a:solidFill>
                <a:effectLst/>
                <a:latin typeface="+mn-lt"/>
                <a:ea typeface="+mn-ea"/>
                <a:cs typeface="+mn-cs"/>
              </a:rPr>
              <a:t>System fragmentation</a:t>
            </a:r>
            <a:r>
              <a:rPr lang="en-US" sz="1200" b="0" i="0" kern="1200" dirty="0">
                <a:solidFill>
                  <a:schemeClr val="tx1"/>
                </a:solidFill>
                <a:effectLst/>
                <a:latin typeface="+mn-lt"/>
                <a:ea typeface="+mn-ea"/>
                <a:cs typeface="+mn-cs"/>
              </a:rPr>
              <a:t> adds another layer of difficulty. When professionals have competing roles, authority is unclear, or the child and parents receive inconsistent messages, the intervention can become a place where the wider conflict is repeated. Counsel and the court can help by clarifying roles, decision-making authority, and how concerns will be communicated.</a:t>
            </a:r>
          </a:p>
          <a:p>
            <a:r>
              <a:rPr lang="en-US" sz="1200" b="0" i="0" kern="1200" dirty="0">
                <a:solidFill>
                  <a:schemeClr val="tx1"/>
                </a:solidFill>
                <a:effectLst/>
                <a:latin typeface="+mn-lt"/>
                <a:ea typeface="+mn-ea"/>
                <a:cs typeface="+mn-cs"/>
              </a:rPr>
              <a:t>Finally, </a:t>
            </a:r>
            <a:r>
              <a:rPr lang="en-US" sz="1200" b="1" i="0" kern="1200" dirty="0">
                <a:solidFill>
                  <a:schemeClr val="tx1"/>
                </a:solidFill>
                <a:effectLst/>
                <a:latin typeface="+mn-lt"/>
                <a:ea typeface="+mn-ea"/>
                <a:cs typeface="+mn-cs"/>
              </a:rPr>
              <a:t>outcome rigidity</a:t>
            </a:r>
            <a:r>
              <a:rPr lang="en-US" sz="1200" b="0" i="0" kern="1200" dirty="0">
                <a:solidFill>
                  <a:schemeClr val="tx1"/>
                </a:solidFill>
                <a:effectLst/>
                <a:latin typeface="+mn-lt"/>
                <a:ea typeface="+mn-ea"/>
                <a:cs typeface="+mn-cs"/>
              </a:rPr>
              <a:t> can obscure meaningful progress. Immediate, unrestricted contact is not the only measure of whether the work is helping. Depending on the family’s circumstances, progress may first look like improved safety, greater parent accountability, a child’s increased willingness to participate, or a more sustainable plan for contact. The question is whether the intervention is moving the family toward a safer, healthier relationship—not whether it has produced a particular contact schedule as quickly as possible.</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6</a:t>
            </a:fld>
            <a:endParaRPr lang="en-US"/>
          </a:p>
        </p:txBody>
      </p:sp>
    </p:spTree>
    <p:extLst>
      <p:ext uri="{BB962C8B-B14F-4D97-AF65-F5344CB8AC3E}">
        <p14:creationId xmlns:p14="http://schemas.microsoft.com/office/powerpoint/2010/main" val="748522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common problem is </a:t>
            </a:r>
            <a:r>
              <a:rPr lang="en-US" sz="1200" b="1" i="0" kern="1200" dirty="0">
                <a:solidFill>
                  <a:schemeClr val="tx1"/>
                </a:solidFill>
                <a:effectLst/>
                <a:latin typeface="+mn-lt"/>
                <a:ea typeface="+mn-ea"/>
                <a:cs typeface="+mn-cs"/>
              </a:rPr>
              <a:t>beginning with a conclusion rather than a differential formulation</a:t>
            </a:r>
            <a:r>
              <a:rPr lang="en-US" sz="1200" b="0" i="0" kern="1200" dirty="0">
                <a:solidFill>
                  <a:schemeClr val="tx1"/>
                </a:solidFill>
                <a:effectLst/>
                <a:latin typeface="+mn-lt"/>
                <a:ea typeface="+mn-ea"/>
                <a:cs typeface="+mn-cs"/>
              </a:rPr>
              <a:t>. Once we decide in advance why a child is resisting contact, it becomes easy to interpret every new piece of information through that lens. Better practice is to start with multiple plausible explanations, consider what supports or challenges each one, and be candid about what remains unknown.</a:t>
            </a:r>
          </a:p>
          <a:p>
            <a:r>
              <a:rPr lang="en-US" sz="1200" b="0" i="0" kern="1200" dirty="0">
                <a:solidFill>
                  <a:schemeClr val="tx1"/>
                </a:solidFill>
                <a:effectLst/>
                <a:latin typeface="+mn-lt"/>
                <a:ea typeface="+mn-ea"/>
                <a:cs typeface="+mn-cs"/>
              </a:rPr>
              <a:t>Adult narratives are important, but they cannot substitute for a careful understanding of the child’s experience. At the same time, the child’s resistance should be </a:t>
            </a:r>
            <a:r>
              <a:rPr lang="en-US" sz="1200" b="1" i="0" kern="1200" dirty="0">
                <a:solidFill>
                  <a:schemeClr val="tx1"/>
                </a:solidFill>
                <a:effectLst/>
                <a:latin typeface="+mn-lt"/>
                <a:ea typeface="+mn-ea"/>
                <a:cs typeface="+mn-cs"/>
              </a:rPr>
              <a:t>neither dispositive nor irrelevant</a:t>
            </a:r>
            <a:r>
              <a:rPr lang="en-US" sz="1200" b="0" i="0" kern="1200" dirty="0">
                <a:solidFill>
                  <a:schemeClr val="tx1"/>
                </a:solidFill>
                <a:effectLst/>
                <a:latin typeface="+mn-lt"/>
                <a:ea typeface="+mn-ea"/>
                <a:cs typeface="+mn-cs"/>
              </a:rPr>
              <a:t>. Taking a child seriously does not mean asking the child to make the ultimate decision; pursuing a court-ordered goal does not mean dismissing what the child is communicating.</a:t>
            </a:r>
          </a:p>
          <a:p>
            <a:r>
              <a:rPr lang="en-US" sz="1200" b="0" i="0" kern="1200" dirty="0">
                <a:solidFill>
                  <a:schemeClr val="tx1"/>
                </a:solidFill>
                <a:effectLst/>
                <a:latin typeface="+mn-lt"/>
                <a:ea typeface="+mn-ea"/>
                <a:cs typeface="+mn-cs"/>
              </a:rPr>
              <a:t>The family’s litigation history also matters, particularly when it reveals safety concerns or patterns of behavior. But it can obscure how the family is functioning </a:t>
            </a:r>
            <a:r>
              <a:rPr lang="en-US" sz="1200" b="1" i="0" kern="1200" dirty="0">
                <a:solidFill>
                  <a:schemeClr val="tx1"/>
                </a:solidFill>
                <a:effectLst/>
                <a:latin typeface="+mn-lt"/>
                <a:ea typeface="+mn-ea"/>
                <a:cs typeface="+mn-cs"/>
              </a:rPr>
              <a:t>right now</a:t>
            </a:r>
            <a:r>
              <a:rPr lang="en-US" sz="1200" b="0" i="0" kern="1200" dirty="0">
                <a:solidFill>
                  <a:schemeClr val="tx1"/>
                </a:solidFill>
                <a:effectLst/>
                <a:latin typeface="+mn-lt"/>
                <a:ea typeface="+mn-ea"/>
                <a:cs typeface="+mn-cs"/>
              </a:rPr>
              <a:t>. I find it useful to return to three questions: </a:t>
            </a:r>
            <a:r>
              <a:rPr lang="en-US" sz="1200" b="1" i="0" kern="1200" dirty="0">
                <a:solidFill>
                  <a:schemeClr val="tx1"/>
                </a:solidFill>
                <a:effectLst/>
                <a:latin typeface="+mn-lt"/>
                <a:ea typeface="+mn-ea"/>
                <a:cs typeface="+mn-cs"/>
              </a:rPr>
              <a:t>What has happened? What is happening now? What conditions must change?</a:t>
            </a:r>
            <a:r>
              <a:rPr lang="en-US" sz="1200" b="0" i="0" kern="1200" dirty="0">
                <a:solidFill>
                  <a:schemeClr val="tx1"/>
                </a:solidFill>
                <a:effectLst/>
                <a:latin typeface="+mn-lt"/>
                <a:ea typeface="+mn-ea"/>
                <a:cs typeface="+mn-cs"/>
              </a:rPr>
              <a:t> Those questions connect the history to the present and help identify what needs to happen before the next step in contact is appropriate.</a:t>
            </a:r>
          </a:p>
          <a:p>
            <a:r>
              <a:rPr lang="en-US" sz="1200" b="0" i="0" kern="1200" dirty="0">
                <a:solidFill>
                  <a:schemeClr val="tx1"/>
                </a:solidFill>
                <a:effectLst/>
                <a:latin typeface="+mn-lt"/>
                <a:ea typeface="+mn-ea"/>
                <a:cs typeface="+mn-cs"/>
              </a:rPr>
              <a:t>Finally, formulation is not a one-time event. As new information emerges, we reassess our understanding and adjust the intervention if needed. That is not a change of course to avoid; it is how we keep the work responsive to the child and the family’s current circumstances.</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7</a:t>
            </a:fld>
            <a:endParaRPr lang="en-US"/>
          </a:p>
        </p:txBody>
      </p:sp>
    </p:spTree>
    <p:extLst>
      <p:ext uri="{BB962C8B-B14F-4D97-AF65-F5344CB8AC3E}">
        <p14:creationId xmlns:p14="http://schemas.microsoft.com/office/powerpoint/2010/main" val="4033285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Before ordering or beginning reunification work, we need to ask whether the family can participate safely—and what safeguards, if any, are needed first. This is more than a check for an immediate physical threat. Coercive control, stalking, intimidation, and patterns of violence may affect whether a parent or child can participate freely, even when an incident is not recent.</a:t>
            </a:r>
          </a:p>
          <a:p>
            <a:r>
              <a:rPr lang="en-US" sz="1200" b="0" i="0" kern="1200" dirty="0">
                <a:solidFill>
                  <a:schemeClr val="tx1"/>
                </a:solidFill>
                <a:effectLst/>
                <a:latin typeface="+mn-lt"/>
                <a:ea typeface="+mn-ea"/>
                <a:cs typeface="+mn-cs"/>
              </a:rPr>
              <a:t>Child maltreatment concerns and credible safety allegations must be taken seriously. </a:t>
            </a:r>
            <a:r>
              <a:rPr lang="en-US" sz="1200" b="1" i="0" kern="1200" dirty="0">
                <a:solidFill>
                  <a:schemeClr val="tx1"/>
                </a:solidFill>
                <a:effectLst/>
                <a:latin typeface="+mn-lt"/>
                <a:ea typeface="+mn-ea"/>
                <a:cs typeface="+mn-cs"/>
              </a:rPr>
              <a:t>Screening is not the same as deciding whether an allegation is proven</a:t>
            </a:r>
            <a:r>
              <a:rPr lang="en-US" sz="1200" b="0" i="0" kern="1200" dirty="0">
                <a:solidFill>
                  <a:schemeClr val="tx1"/>
                </a:solidFill>
                <a:effectLst/>
                <a:latin typeface="+mn-lt"/>
                <a:ea typeface="+mn-ea"/>
                <a:cs typeface="+mn-cs"/>
              </a:rPr>
              <a:t>, but an unresolved concern may change what information is needed, who should assess it, and whether contact work should proceed. The same applies to substance misuse, serious untreated mental-health symptoms, or acute instability: the question is how the concern affects safety and readiness now, not whether a label alone disqualifies someone.</a:t>
            </a:r>
          </a:p>
          <a:p>
            <a:r>
              <a:rPr lang="en-US" sz="1200" b="0" i="0" kern="1200" dirty="0">
                <a:solidFill>
                  <a:schemeClr val="tx1"/>
                </a:solidFill>
                <a:effectLst/>
                <a:latin typeface="+mn-lt"/>
                <a:ea typeface="+mn-ea"/>
                <a:cs typeface="+mn-cs"/>
              </a:rPr>
              <a:t>We also need to understand the child’s capacity to participate. What situations trigger distress? What helps the child stay regulated? What pace and setting, if any, would allow the child to engage without being overwhelmed? Asking a child to participate before those conditions are understood can undermine both safety and trust.</a:t>
            </a:r>
          </a:p>
          <a:p>
            <a:r>
              <a:rPr lang="en-US" sz="1200" b="0" i="0" kern="1200" dirty="0">
                <a:solidFill>
                  <a:schemeClr val="tx1"/>
                </a:solidFill>
                <a:effectLst/>
                <a:latin typeface="+mn-lt"/>
                <a:ea typeface="+mn-ea"/>
                <a:cs typeface="+mn-cs"/>
              </a:rPr>
              <a:t>Finally, risk may be created </a:t>
            </a:r>
            <a:r>
              <a:rPr lang="en-US" sz="1200" b="1" i="0" kern="1200" dirty="0">
                <a:solidFill>
                  <a:schemeClr val="tx1"/>
                </a:solidFill>
                <a:effectLst/>
                <a:latin typeface="+mn-lt"/>
                <a:ea typeface="+mn-ea"/>
                <a:cs typeface="+mn-cs"/>
              </a:rPr>
              <a:t>outside the session</a:t>
            </a:r>
            <a:r>
              <a:rPr lang="en-US" sz="1200" b="0" i="0" kern="1200" dirty="0">
                <a:solidFill>
                  <a:schemeClr val="tx1"/>
                </a:solidFill>
                <a:effectLst/>
                <a:latin typeface="+mn-lt"/>
                <a:ea typeface="+mn-ea"/>
                <a:cs typeface="+mn-cs"/>
              </a:rPr>
              <a:t>. Exchanges, parent communications, and litigation conduct can intensify pressure on the child or another family member. For counsel and the court, the practical question is: </a:t>
            </a:r>
            <a:r>
              <a:rPr lang="en-US" sz="1200" b="1" i="0" kern="1200" dirty="0">
                <a:solidFill>
                  <a:schemeClr val="tx1"/>
                </a:solidFill>
                <a:effectLst/>
                <a:latin typeface="+mn-lt"/>
                <a:ea typeface="+mn-ea"/>
                <a:cs typeface="+mn-cs"/>
              </a:rPr>
              <a:t>What must be assessed, stabilized, or put in place before this intervention begins—and who is responsible for doing it?</a:t>
            </a:r>
            <a:endParaRPr lang="en-US" sz="1200" b="0" i="0" kern="1200" dirty="0">
              <a:solidFill>
                <a:schemeClr val="tx1"/>
              </a:solidFill>
              <a:effectLst/>
              <a:latin typeface="+mn-lt"/>
              <a:ea typeface="+mn-ea"/>
              <a:cs typeface="+mn-cs"/>
            </a:endParaRPr>
          </a:p>
          <a:p>
            <a:pPr rtl="0" fontAlgn="base"/>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8</a:t>
            </a:fld>
            <a:endParaRPr lang="en-US"/>
          </a:p>
        </p:txBody>
      </p:sp>
    </p:spTree>
    <p:extLst>
      <p:ext uri="{BB962C8B-B14F-4D97-AF65-F5344CB8AC3E}">
        <p14:creationId xmlns:p14="http://schemas.microsoft.com/office/powerpoint/2010/main" val="577506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7E115-8378-0F3E-71E8-DC10F2B34D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4EA98-A091-BAA4-A8C7-69699FD126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E67335-A47E-207D-55A2-549004D8C6F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chemeClr val="tx1"/>
                </a:solidFill>
                <a:effectLst/>
                <a:latin typeface="Cambria" panose="02040503050406030204" pitchFamily="18" charset="0"/>
              </a:rPr>
              <a:t>Substantiated abuse or violence findings</a:t>
            </a:r>
            <a:r>
              <a:rPr kumimoji="0" lang="en-US" altLang="en-US" sz="1200" b="0" i="0" u="none" strike="noStrike" cap="none" normalizeH="0" baseline="0" dirty="0">
                <a:ln>
                  <a:noFill/>
                </a:ln>
                <a:solidFill>
                  <a:schemeClr val="tx1"/>
                </a:solidFill>
                <a:effectLst/>
                <a:latin typeface="Cambria" panose="02040503050406030204" pitchFamily="18" charset="0"/>
              </a:rPr>
              <a:t> require careful attention to protection, accountability, treatment needs, </a:t>
            </a:r>
            <a:endParaRPr lang="en-US" dirty="0"/>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200" b="0" i="0" u="none" strike="noStrike" cap="none" normalizeH="0" baseline="0" dirty="0">
                <a:ln>
                  <a:noFill/>
                </a:ln>
                <a:solidFill>
                  <a:schemeClr val="tx1"/>
                </a:solidFill>
                <a:effectLst/>
                <a:latin typeface="Cambria" panose="02040503050406030204" pitchFamily="18" charset="0"/>
              </a:rPr>
              <a:t>and whether any contact can be safely structured. A reunification intervention is not a substitute for a safety plan, protective order, or child-protection response. </a:t>
            </a:r>
            <a:endParaRPr kumimoji="0" lang="en-US" altLang="en-US" sz="1200" b="0" i="0" u="none" strike="noStrike" cap="none" normalizeH="0" baseline="0" dirty="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chemeClr val="tx1"/>
                </a:solidFill>
                <a:effectLst/>
                <a:latin typeface="Cambria" panose="02040503050406030204" pitchFamily="18" charset="0"/>
              </a:rPr>
              <a:t>An unsubstantiated allegation is not the same as a finding that the allegation was false.</a:t>
            </a:r>
            <a:r>
              <a:rPr kumimoji="0" lang="en-US" altLang="en-US" sz="1200" b="0" i="0" u="none" strike="noStrike" cap="none" normalizeH="0" baseline="0" dirty="0">
                <a:ln>
                  <a:noFill/>
                </a:ln>
                <a:solidFill>
                  <a:schemeClr val="tx1"/>
                </a:solidFill>
                <a:effectLst/>
                <a:latin typeface="Cambria" panose="02040503050406030204" pitchFamily="18" charset="0"/>
              </a:rPr>
              <a:t> It may mean that the investigating entity did not reach its required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200" b="0" i="0" u="none" strike="noStrike" cap="none" normalizeH="0" baseline="0" dirty="0">
                <a:ln>
                  <a:noFill/>
                </a:ln>
                <a:solidFill>
                  <a:schemeClr val="tx1"/>
                </a:solidFill>
                <a:effectLst/>
                <a:latin typeface="Cambria" panose="02040503050406030204" pitchFamily="18" charset="0"/>
              </a:rPr>
              <a:t> evidentiary threshold, did not have jurisdiction, or could not corroborate the concern on the information available. </a:t>
            </a:r>
            <a:endParaRPr kumimoji="0" lang="en-US" altLang="en-US" sz="1200" b="0" i="0" u="none" strike="noStrike" cap="none" normalizeH="0" baseline="0" dirty="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Cambria" panose="02040503050406030204" pitchFamily="18" charset="0"/>
              </a:rPr>
              <a:t>Conversely, an allegation alone should not be treated as an adjudicated fact or as the sole explanation for a contact problem. </a:t>
            </a:r>
            <a:endParaRPr kumimoji="0" lang="en-US" altLang="en-US" sz="1200" b="0" i="0" u="none" strike="noStrike" cap="none" normalizeH="0" baseline="0" dirty="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Cambria" panose="02040503050406030204" pitchFamily="18" charset="0"/>
              </a:rPr>
              <a:t>The court, counsel, and interventionist should be precise about the source and status of information: allegation, agency determination, agreed fact, </a:t>
            </a:r>
          </a:p>
          <a:p>
            <a:pPr marL="0" marR="0" lvl="0" indent="0" algn="l" defTabSz="914400" rtl="0" eaLnBrk="0" fontAlgn="base" latinLnBrk="0" hangingPunct="0">
              <a:lnSpc>
                <a:spcPct val="100000"/>
              </a:lnSpc>
              <a:spcBef>
                <a:spcPct val="0"/>
              </a:spcBef>
              <a:spcAft>
                <a:spcPct val="0"/>
              </a:spcAft>
              <a:buClrTx/>
              <a:buSzTx/>
              <a:buNone/>
              <a:tabLst/>
            </a:pPr>
            <a:r>
              <a:rPr lang="en-US" altLang="en-US" sz="1200" b="0" dirty="0">
                <a:latin typeface="Cambria" panose="02040503050406030204" pitchFamily="18" charset="0"/>
              </a:rPr>
              <a:t> j</a:t>
            </a:r>
            <a:r>
              <a:rPr kumimoji="0" lang="en-US" altLang="en-US" sz="1200" b="0" i="0" u="none" strike="noStrike" cap="none" normalizeH="0" baseline="0" dirty="0">
                <a:ln>
                  <a:noFill/>
                </a:ln>
                <a:solidFill>
                  <a:schemeClr val="tx1"/>
                </a:solidFill>
                <a:effectLst/>
                <a:latin typeface="Cambria" panose="02040503050406030204" pitchFamily="18" charset="0"/>
              </a:rPr>
              <a:t>udicial finding, clinical observation, or unresolved concern. </a:t>
            </a:r>
            <a:endParaRPr kumimoji="0" lang="en-US" altLang="en-US" sz="1200" b="0" i="0" u="none" strike="noStrike" cap="none" normalizeH="0" baseline="0" dirty="0">
              <a:ln>
                <a:noFill/>
              </a:ln>
              <a:solidFill>
                <a:schemeClr val="tx1"/>
              </a:solidFill>
              <a:effectLst/>
              <a:latin typeface="verdana" panose="020B0604030504040204" pitchFamily="34" charset="0"/>
            </a:endParaRPr>
          </a:p>
          <a:p>
            <a:pPr rtl="0" fontAlgn="base"/>
            <a:endParaRPr lang="en-US" dirty="0"/>
          </a:p>
        </p:txBody>
      </p:sp>
      <p:sp>
        <p:nvSpPr>
          <p:cNvPr id="4" name="Slide Number Placeholder 3">
            <a:extLst>
              <a:ext uri="{FF2B5EF4-FFF2-40B4-BE49-F238E27FC236}">
                <a16:creationId xmlns:a16="http://schemas.microsoft.com/office/drawing/2014/main" id="{E9004884-C8A5-9C1C-E053-B64500EB1AA4}"/>
              </a:ext>
            </a:extLst>
          </p:cNvPr>
          <p:cNvSpPr>
            <a:spLocks noGrp="1"/>
          </p:cNvSpPr>
          <p:nvPr>
            <p:ph type="sldNum" sz="quarter" idx="5"/>
          </p:nvPr>
        </p:nvSpPr>
        <p:spPr/>
        <p:txBody>
          <a:bodyPr/>
          <a:lstStyle/>
          <a:p>
            <a:fld id="{1FA18019-FDA1-E147-B89A-CC26C0993F64}" type="slidenum">
              <a:rPr lang="en-US" smtClean="0"/>
              <a:t>9</a:t>
            </a:fld>
            <a:endParaRPr lang="en-US"/>
          </a:p>
        </p:txBody>
      </p:sp>
    </p:spTree>
    <p:extLst>
      <p:ext uri="{BB962C8B-B14F-4D97-AF65-F5344CB8AC3E}">
        <p14:creationId xmlns:p14="http://schemas.microsoft.com/office/powerpoint/2010/main" val="3060237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Readiness is not simply a judgment about whether the child is willing to attend a session. It is a question about </a:t>
            </a:r>
            <a:r>
              <a:rPr lang="en-US" sz="1200" b="1" i="0" kern="1200" dirty="0">
                <a:solidFill>
                  <a:schemeClr val="tx1"/>
                </a:solidFill>
                <a:effectLst/>
                <a:latin typeface="+mn-lt"/>
                <a:ea typeface="+mn-ea"/>
                <a:cs typeface="+mn-cs"/>
              </a:rPr>
              <a:t>the child, both parents, the professionals, and the court process</a:t>
            </a:r>
            <a:r>
              <a:rPr lang="en-US" sz="1200" b="0" i="0" kern="1200" dirty="0">
                <a:solidFill>
                  <a:schemeClr val="tx1"/>
                </a:solidFill>
                <a:effectLst/>
                <a:latin typeface="+mn-lt"/>
                <a:ea typeface="+mn-ea"/>
                <a:cs typeface="+mn-cs"/>
              </a:rPr>
              <a:t>. If one part of that system is not ready, asking the child to move forward may place too much of the burden on them.</a:t>
            </a:r>
          </a:p>
          <a:p>
            <a:r>
              <a:rPr lang="en-US" sz="1200" b="0" i="0" kern="1200" dirty="0">
                <a:solidFill>
                  <a:schemeClr val="tx1"/>
                </a:solidFill>
                <a:effectLst/>
                <a:latin typeface="+mn-lt"/>
                <a:ea typeface="+mn-ea"/>
                <a:cs typeface="+mn-cs"/>
              </a:rPr>
              <a:t>For the </a:t>
            </a:r>
            <a:r>
              <a:rPr lang="en-US" sz="1200" b="1" i="0" kern="1200" dirty="0">
                <a:solidFill>
                  <a:schemeClr val="tx1"/>
                </a:solidFill>
                <a:effectLst/>
                <a:latin typeface="+mn-lt"/>
                <a:ea typeface="+mn-ea"/>
                <a:cs typeface="+mn-cs"/>
              </a:rPr>
              <a:t>child</a:t>
            </a:r>
            <a:r>
              <a:rPr lang="en-US" sz="1200" b="0" i="0" kern="1200" dirty="0">
                <a:solidFill>
                  <a:schemeClr val="tx1"/>
                </a:solidFill>
                <a:effectLst/>
                <a:latin typeface="+mn-lt"/>
                <a:ea typeface="+mn-ea"/>
                <a:cs typeface="+mn-cs"/>
              </a:rPr>
              <a:t>, we ask whether participation is possible without undue emotional or physical risk. What supports would help the child feel safe and remain regulated? The answer may affect the pace, setting, or timing of the work.</a:t>
            </a:r>
          </a:p>
          <a:p>
            <a:r>
              <a:rPr lang="en-US" sz="1200" b="0" i="0" kern="1200" dirty="0">
                <a:solidFill>
                  <a:schemeClr val="tx1"/>
                </a:solidFill>
                <a:effectLst/>
                <a:latin typeface="+mn-lt"/>
                <a:ea typeface="+mn-ea"/>
                <a:cs typeface="+mn-cs"/>
              </a:rPr>
              <a:t>For the </a:t>
            </a:r>
            <a:r>
              <a:rPr lang="en-US" sz="1200" b="1" i="0" kern="1200" dirty="0">
                <a:solidFill>
                  <a:schemeClr val="tx1"/>
                </a:solidFill>
                <a:effectLst/>
                <a:latin typeface="+mn-lt"/>
                <a:ea typeface="+mn-ea"/>
                <a:cs typeface="+mn-cs"/>
              </a:rPr>
              <a:t>reconnecting parent</a:t>
            </a:r>
            <a:r>
              <a:rPr lang="en-US" sz="1200" b="0" i="0" kern="1200" dirty="0">
                <a:solidFill>
                  <a:schemeClr val="tx1"/>
                </a:solidFill>
                <a:effectLst/>
                <a:latin typeface="+mn-lt"/>
                <a:ea typeface="+mn-ea"/>
                <a:cs typeface="+mn-cs"/>
              </a:rPr>
              <a:t>, readiness includes the ability to listen without becoming defensive, regulate their own response, acknowledge the child’s experience and any impact of their behavior, and avoid pressuring the child for reassurance or immediate closeness. We ask parallel questions of the </a:t>
            </a:r>
            <a:r>
              <a:rPr lang="en-US" sz="1200" b="1" i="0" kern="1200" dirty="0">
                <a:solidFill>
                  <a:schemeClr val="tx1"/>
                </a:solidFill>
                <a:effectLst/>
                <a:latin typeface="+mn-lt"/>
                <a:ea typeface="+mn-ea"/>
                <a:cs typeface="+mn-cs"/>
              </a:rPr>
              <a:t>other parent</a:t>
            </a:r>
            <a:r>
              <a:rPr lang="en-US" sz="1200" b="0" i="0" kern="1200" dirty="0">
                <a:solidFill>
                  <a:schemeClr val="tx1"/>
                </a:solidFill>
                <a:effectLst/>
                <a:latin typeface="+mn-lt"/>
                <a:ea typeface="+mn-ea"/>
                <a:cs typeface="+mn-cs"/>
              </a:rPr>
              <a:t>. Neither parent should be expected to be perfect, but each needs to understand how their conduct can support—or undermine—the process.</a:t>
            </a:r>
          </a:p>
          <a:p>
            <a:r>
              <a:rPr lang="en-US" sz="1200" b="0" i="0" kern="1200" dirty="0">
                <a:solidFill>
                  <a:schemeClr val="tx1"/>
                </a:solidFill>
                <a:effectLst/>
                <a:latin typeface="+mn-lt"/>
                <a:ea typeface="+mn-ea"/>
                <a:cs typeface="+mn-cs"/>
              </a:rPr>
              <a:t>Then we look beyond the individual participants. Are </a:t>
            </a:r>
            <a:r>
              <a:rPr lang="en-US" sz="1200" b="1" i="0" kern="1200" dirty="0">
                <a:solidFill>
                  <a:schemeClr val="tx1"/>
                </a:solidFill>
                <a:effectLst/>
                <a:latin typeface="+mn-lt"/>
                <a:ea typeface="+mn-ea"/>
                <a:cs typeface="+mn-cs"/>
              </a:rPr>
              <a:t>exchanges and communications</a:t>
            </a:r>
            <a:r>
              <a:rPr lang="en-US" sz="1200" b="0" i="0" kern="1200" dirty="0">
                <a:solidFill>
                  <a:schemeClr val="tx1"/>
                </a:solidFill>
                <a:effectLst/>
                <a:latin typeface="+mn-lt"/>
                <a:ea typeface="+mn-ea"/>
                <a:cs typeface="+mn-cs"/>
              </a:rPr>
              <a:t> structured well enough to contain conflict, rather than repeatedly exposing the child to it? Do the </a:t>
            </a:r>
            <a:r>
              <a:rPr lang="en-US" sz="1200" b="1" i="0" kern="1200" dirty="0">
                <a:solidFill>
                  <a:schemeClr val="tx1"/>
                </a:solidFill>
                <a:effectLst/>
                <a:latin typeface="+mn-lt"/>
                <a:ea typeface="+mn-ea"/>
                <a:cs typeface="+mn-cs"/>
              </a:rPr>
              <a:t>providers </a:t>
            </a:r>
            <a:r>
              <a:rPr lang="en-US" sz="1200" b="0" i="0" kern="1200" dirty="0">
                <a:solidFill>
                  <a:schemeClr val="tx1"/>
                </a:solidFill>
                <a:effectLst/>
                <a:latin typeface="+mn-lt"/>
                <a:ea typeface="+mn-ea"/>
                <a:cs typeface="+mn-cs"/>
              </a:rPr>
              <a:t>have the right competence for this family’s needs, with clear roles and a workable way to coordinate? And does the </a:t>
            </a:r>
            <a:r>
              <a:rPr lang="en-US" sz="1200" b="1" i="0" kern="1200" dirty="0">
                <a:solidFill>
                  <a:schemeClr val="tx1"/>
                </a:solidFill>
                <a:effectLst/>
                <a:latin typeface="+mn-lt"/>
                <a:ea typeface="+mn-ea"/>
                <a:cs typeface="+mn-cs"/>
              </a:rPr>
              <a:t>court order</a:t>
            </a:r>
            <a:r>
              <a:rPr lang="en-US" sz="1200" b="0" i="0" kern="1200" dirty="0">
                <a:solidFill>
                  <a:schemeClr val="tx1"/>
                </a:solidFill>
                <a:effectLst/>
                <a:latin typeface="+mn-lt"/>
                <a:ea typeface="+mn-ea"/>
                <a:cs typeface="+mn-cs"/>
              </a:rPr>
              <a:t> define authority, expectations, review points, and what happens if the plan cannot proceed as intended?</a:t>
            </a:r>
          </a:p>
          <a:p>
            <a:r>
              <a:rPr lang="en-US" sz="1200" b="0" i="0" kern="1200" dirty="0">
                <a:solidFill>
                  <a:schemeClr val="tx1"/>
                </a:solidFill>
                <a:effectLst/>
                <a:latin typeface="+mn-lt"/>
                <a:ea typeface="+mn-ea"/>
                <a:cs typeface="+mn-cs"/>
              </a:rPr>
              <a:t>For the court and counsel, the central question is not just, “Can we order reunification work?” It is </a:t>
            </a:r>
            <a:r>
              <a:rPr lang="en-US" sz="1200" b="1" i="0" kern="1200" dirty="0">
                <a:solidFill>
                  <a:schemeClr val="tx1"/>
                </a:solidFill>
                <a:effectLst/>
                <a:latin typeface="+mn-lt"/>
                <a:ea typeface="+mn-ea"/>
                <a:cs typeface="+mn-cs"/>
              </a:rPr>
              <a:t>“What conditions need to be in place for this child and these adults to participate safely and meaningfully?”</a:t>
            </a:r>
            <a:r>
              <a:rPr lang="en-US" sz="1200" b="0" i="0" kern="1200" dirty="0">
                <a:solidFill>
                  <a:schemeClr val="tx1"/>
                </a:solidFill>
                <a:effectLst/>
                <a:latin typeface="+mn-lt"/>
                <a:ea typeface="+mn-ea"/>
                <a:cs typeface="+mn-cs"/>
              </a:rPr>
              <a:t> Readiness can change. Identifying a gap is not necessarily a reason to abandon the goal; it tells us what work must occur before the next step.</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10</a:t>
            </a:fld>
            <a:endParaRPr lang="en-US"/>
          </a:p>
        </p:txBody>
      </p:sp>
    </p:spTree>
    <p:extLst>
      <p:ext uri="{BB962C8B-B14F-4D97-AF65-F5344CB8AC3E}">
        <p14:creationId xmlns:p14="http://schemas.microsoft.com/office/powerpoint/2010/main" val="512433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way we frame the referral shapes the work that follows. “Can this therapist make the child visit?” puts responsibility for an outcome on one professional—and, often, pressure on the child. A better question is: </a:t>
            </a:r>
            <a:r>
              <a:rPr lang="en-US" sz="1200" b="1" i="0" kern="1200" dirty="0">
                <a:solidFill>
                  <a:schemeClr val="tx1"/>
                </a:solidFill>
                <a:effectLst/>
                <a:latin typeface="+mn-lt"/>
                <a:ea typeface="+mn-ea"/>
                <a:cs typeface="+mn-cs"/>
              </a:rPr>
              <a:t>“What conditions and interventions are necessary for safe, durable relationship repair?”</a:t>
            </a:r>
            <a:r>
              <a:rPr lang="en-US" sz="1200" b="0" i="0" kern="1200" dirty="0">
                <a:solidFill>
                  <a:schemeClr val="tx1"/>
                </a:solidFill>
                <a:effectLst/>
                <a:latin typeface="+mn-lt"/>
                <a:ea typeface="+mn-ea"/>
                <a:cs typeface="+mn-cs"/>
              </a:rPr>
              <a:t> That question asks what needs to change across the family and the surrounding process. It also leaves room for an assessment to show that contact is not yet appropriate.</a:t>
            </a:r>
          </a:p>
          <a:p>
            <a:r>
              <a:rPr lang="en-US" sz="1200" b="0" i="0" kern="1200" dirty="0">
                <a:solidFill>
                  <a:schemeClr val="tx1"/>
                </a:solidFill>
                <a:effectLst/>
                <a:latin typeface="+mn-lt"/>
                <a:ea typeface="+mn-ea"/>
                <a:cs typeface="+mn-cs"/>
              </a:rPr>
              <a:t>A useful referral gives the provider a clear starting point. It identifies the </a:t>
            </a:r>
            <a:r>
              <a:rPr lang="en-US" sz="1200" b="1" i="0" kern="1200" dirty="0">
                <a:solidFill>
                  <a:schemeClr val="tx1"/>
                </a:solidFill>
                <a:effectLst/>
                <a:latin typeface="+mn-lt"/>
                <a:ea typeface="+mn-ea"/>
                <a:cs typeface="+mn-cs"/>
              </a:rPr>
              <a:t>current orders</a:t>
            </a:r>
            <a:r>
              <a:rPr lang="en-US" sz="1200" b="0" i="0" kern="1200" dirty="0">
                <a:solidFill>
                  <a:schemeClr val="tx1"/>
                </a:solidFill>
                <a:effectLst/>
                <a:latin typeface="+mn-lt"/>
                <a:ea typeface="+mn-ea"/>
                <a:cs typeface="+mn-cs"/>
              </a:rPr>
              <a:t> and who has authority to make decisions about contact. It states the </a:t>
            </a:r>
            <a:r>
              <a:rPr lang="en-US" sz="1200" b="1" i="0" kern="1200" dirty="0">
                <a:solidFill>
                  <a:schemeClr val="tx1"/>
                </a:solidFill>
                <a:effectLst/>
                <a:latin typeface="+mn-lt"/>
                <a:ea typeface="+mn-ea"/>
                <a:cs typeface="+mn-cs"/>
              </a:rPr>
              <a:t>purpose and limits of the service</a:t>
            </a:r>
            <a:r>
              <a:rPr lang="en-US" sz="1200" b="0" i="0" kern="1200" dirty="0">
                <a:solidFill>
                  <a:schemeClr val="tx1"/>
                </a:solidFill>
                <a:effectLst/>
                <a:latin typeface="+mn-lt"/>
                <a:ea typeface="+mn-ea"/>
                <a:cs typeface="+mn-cs"/>
              </a:rPr>
              <a:t>: what the professional is being asked to assess or do, and what decisions remain with the court. If there are present safety concerns or pending investigations, those should be identified rather than left for the provider to discover after work begins.</a:t>
            </a:r>
          </a:p>
          <a:p>
            <a:r>
              <a:rPr lang="en-US" sz="1200" b="0" i="0" kern="1200" dirty="0">
                <a:solidFill>
                  <a:schemeClr val="tx1"/>
                </a:solidFill>
                <a:effectLst/>
                <a:latin typeface="+mn-lt"/>
                <a:ea typeface="+mn-ea"/>
                <a:cs typeface="+mn-cs"/>
              </a:rPr>
              <a:t>The referral should also make clear what </a:t>
            </a:r>
            <a:r>
              <a:rPr lang="en-US" sz="1200" b="1" i="0" kern="1200" dirty="0">
                <a:solidFill>
                  <a:schemeClr val="tx1"/>
                </a:solidFill>
                <a:effectLst/>
                <a:latin typeface="+mn-lt"/>
                <a:ea typeface="+mn-ea"/>
                <a:cs typeface="+mn-cs"/>
              </a:rPr>
              <a:t>parallel work</a:t>
            </a:r>
            <a:r>
              <a:rPr lang="en-US" sz="1200" b="0" i="0" kern="1200" dirty="0">
                <a:solidFill>
                  <a:schemeClr val="tx1"/>
                </a:solidFill>
                <a:effectLst/>
                <a:latin typeface="+mn-lt"/>
                <a:ea typeface="+mn-ea"/>
                <a:cs typeface="+mn-cs"/>
              </a:rPr>
              <a:t> is expected of each parent. Relationship repair cannot rest solely on the child’s participation. And because several people may need information from the process, the referral should define </a:t>
            </a:r>
            <a:r>
              <a:rPr lang="en-US" sz="1200" b="1" i="0" kern="1200" dirty="0">
                <a:solidFill>
                  <a:schemeClr val="tx1"/>
                </a:solidFill>
                <a:effectLst/>
                <a:latin typeface="+mn-lt"/>
                <a:ea typeface="+mn-ea"/>
                <a:cs typeface="+mn-cs"/>
              </a:rPr>
              <a:t>communication and records-release boundaries</a:t>
            </a:r>
            <a:r>
              <a:rPr lang="en-US" sz="1200" b="0" i="0" kern="1200" dirty="0">
                <a:solidFill>
                  <a:schemeClr val="tx1"/>
                </a:solidFill>
                <a:effectLst/>
                <a:latin typeface="+mn-lt"/>
                <a:ea typeface="+mn-ea"/>
                <a:cs typeface="+mn-cs"/>
              </a:rPr>
              <a:t>—including what may be shared, with whom, and for what purpose. That is especially important when distinguishing a reunification </a:t>
            </a:r>
            <a:r>
              <a:rPr lang="en-US" sz="1200" b="0" i="1" kern="1200" dirty="0">
                <a:solidFill>
                  <a:schemeClr val="tx1"/>
                </a:solidFill>
                <a:effectLst/>
                <a:latin typeface="+mn-lt"/>
                <a:ea typeface="+mn-ea"/>
                <a:cs typeface="+mn-cs"/>
              </a:rPr>
              <a:t>intervention</a:t>
            </a:r>
            <a:r>
              <a:rPr lang="en-US" sz="1200" b="0" i="0" kern="1200" dirty="0">
                <a:solidFill>
                  <a:schemeClr val="tx1"/>
                </a:solidFill>
                <a:effectLst/>
                <a:latin typeface="+mn-lt"/>
                <a:ea typeface="+mn-ea"/>
                <a:cs typeface="+mn-cs"/>
              </a:rPr>
              <a:t> from therapy.</a:t>
            </a:r>
          </a:p>
          <a:p>
            <a:r>
              <a:rPr lang="en-US" sz="1200" b="0" i="0" kern="1200" dirty="0">
                <a:solidFill>
                  <a:schemeClr val="tx1"/>
                </a:solidFill>
                <a:effectLst/>
                <a:latin typeface="+mn-lt"/>
                <a:ea typeface="+mn-ea"/>
                <a:cs typeface="+mn-cs"/>
              </a:rPr>
              <a:t>Finally, the court needs a defined way to receive </a:t>
            </a:r>
            <a:r>
              <a:rPr lang="en-US" sz="1200" b="1" i="0" kern="1200" dirty="0">
                <a:solidFill>
                  <a:schemeClr val="tx1"/>
                </a:solidFill>
                <a:effectLst/>
                <a:latin typeface="+mn-lt"/>
                <a:ea typeface="+mn-ea"/>
                <a:cs typeface="+mn-cs"/>
              </a:rPr>
              <a:t>permissible status information</a:t>
            </a:r>
            <a:r>
              <a:rPr lang="en-US" sz="1200" b="0" i="0" kern="1200" dirty="0">
                <a:solidFill>
                  <a:schemeClr val="tx1"/>
                </a:solidFill>
                <a:effectLst/>
                <a:latin typeface="+mn-lt"/>
                <a:ea typeface="+mn-ea"/>
                <a:cs typeface="+mn-cs"/>
              </a:rPr>
              <a:t>, without assuming that every clinical conversation will be reported back. A review point gives the court, parties, and provider an opportunity to ask whether the plan remains appropriate in light of what has been learned.</a:t>
            </a:r>
          </a:p>
          <a:p>
            <a:r>
              <a:rPr lang="en-US" sz="1200" b="0" i="0" kern="1200" dirty="0">
                <a:solidFill>
                  <a:schemeClr val="tx1"/>
                </a:solidFill>
                <a:effectLst/>
                <a:latin typeface="+mn-lt"/>
                <a:ea typeface="+mn-ea"/>
                <a:cs typeface="+mn-cs"/>
              </a:rPr>
              <a:t>The goal is not to make the referral longer for its own sake. It is to make the assignment clear enough that the professional can do the work within their role, the parents know what is expected of them, and the child is not asked to carry an undefined process.</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11</a:t>
            </a:fld>
            <a:endParaRPr lang="en-US"/>
          </a:p>
        </p:txBody>
      </p:sp>
    </p:spTree>
    <p:extLst>
      <p:ext uri="{BB962C8B-B14F-4D97-AF65-F5344CB8AC3E}">
        <p14:creationId xmlns:p14="http://schemas.microsoft.com/office/powerpoint/2010/main" val="51996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Counsel can make a meaningful difference </a:t>
            </a:r>
            <a:r>
              <a:rPr lang="en-US" sz="1200" b="1" i="0" kern="1200" dirty="0">
                <a:solidFill>
                  <a:schemeClr val="tx1"/>
                </a:solidFill>
                <a:effectLst/>
                <a:latin typeface="+mn-lt"/>
                <a:ea typeface="+mn-ea"/>
                <a:cs typeface="+mn-cs"/>
              </a:rPr>
              <a:t>before a contact problem becomes entrenched</a:t>
            </a:r>
            <a:r>
              <a:rPr lang="en-US" sz="1200" b="0" i="0" kern="1200" dirty="0">
                <a:solidFill>
                  <a:schemeClr val="tx1"/>
                </a:solidFill>
                <a:effectLst/>
                <a:latin typeface="+mn-lt"/>
                <a:ea typeface="+mn-ea"/>
                <a:cs typeface="+mn-cs"/>
              </a:rPr>
              <a:t>. The first step is to obtain focused assessment information early: What is the child experiencing, what barriers are present, and are there safety or readiness concerns that need attention? The aim is not to rush to a label or a remedy. It is to avoid leaving the family in a deteriorating situation without enough information to respond.</a:t>
            </a:r>
          </a:p>
          <a:p>
            <a:r>
              <a:rPr lang="en-US" sz="1200" b="0" i="0" kern="1200" dirty="0">
                <a:solidFill>
                  <a:schemeClr val="tx1"/>
                </a:solidFill>
                <a:effectLst/>
                <a:latin typeface="+mn-lt"/>
                <a:ea typeface="+mn-ea"/>
                <a:cs typeface="+mn-cs"/>
              </a:rPr>
              <a:t>Temporary orders can help reduce the child’s exposure to adult conflict while the case is pending. Predictable arrangements for exchanges, communications, and scheduling give everyone clearer expectations and fewer opportunities for disputes to reach the child. Those structures should fit the family’s circumstances and any identified safety needs.</a:t>
            </a:r>
          </a:p>
          <a:p>
            <a:r>
              <a:rPr lang="en-US" sz="1200" b="0" i="0" kern="1200" dirty="0">
                <a:solidFill>
                  <a:schemeClr val="tx1"/>
                </a:solidFill>
                <a:effectLst/>
                <a:latin typeface="+mn-lt"/>
                <a:ea typeface="+mn-ea"/>
                <a:cs typeface="+mn-cs"/>
              </a:rPr>
              <a:t>Counsel can also help keep </a:t>
            </a:r>
            <a:r>
              <a:rPr lang="en-US" sz="1200" b="1" i="0" kern="1200" dirty="0">
                <a:solidFill>
                  <a:schemeClr val="tx1"/>
                </a:solidFill>
                <a:effectLst/>
                <a:latin typeface="+mn-lt"/>
                <a:ea typeface="+mn-ea"/>
                <a:cs typeface="+mn-cs"/>
              </a:rPr>
              <a:t>legal fact-finding and therapeutic work in their proper lanes</a:t>
            </a:r>
            <a:r>
              <a:rPr lang="en-US" sz="1200" b="0" i="0" kern="1200" dirty="0">
                <a:solidFill>
                  <a:schemeClr val="tx1"/>
                </a:solidFill>
                <a:effectLst/>
                <a:latin typeface="+mn-lt"/>
                <a:ea typeface="+mn-ea"/>
                <a:cs typeface="+mn-cs"/>
              </a:rPr>
              <a:t>. If allegations are contested, they may require investigation or court findings. The interventionist should not be put in the position of deciding what the court must determine. Their role and information-sharing obligations should be clear from the outset.</a:t>
            </a:r>
          </a:p>
          <a:p>
            <a:r>
              <a:rPr lang="en-US" sz="1200" b="0" i="0" kern="1200" dirty="0">
                <a:solidFill>
                  <a:schemeClr val="tx1"/>
                </a:solidFill>
                <a:effectLst/>
                <a:latin typeface="+mn-lt"/>
                <a:ea typeface="+mn-ea"/>
                <a:cs typeface="+mn-cs"/>
              </a:rPr>
              <a:t>Where a barrier is specific to a parent, the response should be specific too. For example, if assessment identifies a need for parenting skill-building or other parent-focused work, asking only the child to attend sessions will not address that barrier.</a:t>
            </a:r>
          </a:p>
          <a:p>
            <a:r>
              <a:rPr lang="en-US" sz="1200" b="0" i="0" kern="1200" dirty="0">
                <a:solidFill>
                  <a:schemeClr val="tx1"/>
                </a:solidFill>
                <a:effectLst/>
                <a:latin typeface="+mn-lt"/>
                <a:ea typeface="+mn-ea"/>
                <a:cs typeface="+mn-cs"/>
              </a:rPr>
              <a:t>Finally, routine updates should not become </a:t>
            </a:r>
            <a:r>
              <a:rPr lang="en-US" sz="1200" b="1" i="0" kern="1200" dirty="0">
                <a:solidFill>
                  <a:schemeClr val="tx1"/>
                </a:solidFill>
                <a:effectLst/>
                <a:latin typeface="+mn-lt"/>
                <a:ea typeface="+mn-ea"/>
                <a:cs typeface="+mn-cs"/>
              </a:rPr>
              <a:t>litigation weapons</a:t>
            </a:r>
            <a:r>
              <a:rPr lang="en-US" sz="1200" b="0" i="0" kern="1200" dirty="0">
                <a:solidFill>
                  <a:schemeClr val="tx1"/>
                </a:solidFill>
                <a:effectLst/>
                <a:latin typeface="+mn-lt"/>
                <a:ea typeface="+mn-ea"/>
                <a:cs typeface="+mn-cs"/>
              </a:rPr>
              <a:t>. If every report of difficulty is used to assign blame, family members may become less able to speak candidly and the intervention may lose its usefulness. Counsel can instead seek clearly defined, permissible status information and use it to identify whether the current plan needs support or reassessment.</a:t>
            </a:r>
          </a:p>
          <a:p>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12</a:t>
            </a:fld>
            <a:endParaRPr lang="en-US"/>
          </a:p>
        </p:txBody>
      </p:sp>
    </p:spTree>
    <p:extLst>
      <p:ext uri="{BB962C8B-B14F-4D97-AF65-F5344CB8AC3E}">
        <p14:creationId xmlns:p14="http://schemas.microsoft.com/office/powerpoint/2010/main" val="2995338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When contact has significantly deteriorated, </a:t>
            </a:r>
            <a:r>
              <a:rPr lang="en-US" sz="1200" b="1" i="0" kern="1200" dirty="0">
                <a:solidFill>
                  <a:schemeClr val="tx1"/>
                </a:solidFill>
                <a:effectLst/>
                <a:latin typeface="+mn-lt"/>
                <a:ea typeface="+mn-ea"/>
                <a:cs typeface="+mn-cs"/>
              </a:rPr>
              <a:t>delay can make the problem harder to address—but speed is not the same as force</a:t>
            </a:r>
            <a:r>
              <a:rPr lang="en-US" sz="1200" b="0" i="0" kern="1200" dirty="0">
                <a:solidFill>
                  <a:schemeClr val="tx1"/>
                </a:solidFill>
                <a:effectLst/>
                <a:latin typeface="+mn-lt"/>
                <a:ea typeface="+mn-ea"/>
                <a:cs typeface="+mn-cs"/>
              </a:rPr>
              <a:t>. Moving promptly means identifying what is happening, addressing safety and readiness, and putting a workable structure in place. It does not mean requiring immediate contact without regard to the child’s capacity or the conditions surrounding it.</a:t>
            </a:r>
          </a:p>
          <a:p>
            <a:r>
              <a:rPr lang="en-US" sz="1200" b="0" i="0" kern="1200" dirty="0">
                <a:solidFill>
                  <a:schemeClr val="tx1"/>
                </a:solidFill>
                <a:effectLst/>
                <a:latin typeface="+mn-lt"/>
                <a:ea typeface="+mn-ea"/>
                <a:cs typeface="+mn-cs"/>
              </a:rPr>
              <a:t>An </a:t>
            </a:r>
            <a:r>
              <a:rPr lang="en-US" sz="1200" b="1" i="0" kern="1200" dirty="0">
                <a:solidFill>
                  <a:schemeClr val="tx1"/>
                </a:solidFill>
                <a:effectLst/>
                <a:latin typeface="+mn-lt"/>
                <a:ea typeface="+mn-ea"/>
                <a:cs typeface="+mn-cs"/>
              </a:rPr>
              <a:t>interim structure</a:t>
            </a:r>
            <a:r>
              <a:rPr lang="en-US" sz="1200" b="0" i="0" kern="1200" dirty="0">
                <a:solidFill>
                  <a:schemeClr val="tx1"/>
                </a:solidFill>
                <a:effectLst/>
                <a:latin typeface="+mn-lt"/>
                <a:ea typeface="+mn-ea"/>
                <a:cs typeface="+mn-cs"/>
              </a:rPr>
              <a:t> can reduce uncertainty while assessment and intervention proceed. The family needs to know what is expected now: how scheduling and communications will work, how concerns will be raised, and who has authority to make or request changes. Clear expectations can prevent each missed or difficult interaction from becoming a new dispute.</a:t>
            </a:r>
          </a:p>
          <a:p>
            <a:r>
              <a:rPr lang="en-US" sz="1200" b="0" i="0" kern="1200" dirty="0">
                <a:solidFill>
                  <a:schemeClr val="tx1"/>
                </a:solidFill>
                <a:effectLst/>
                <a:latin typeface="+mn-lt"/>
                <a:ea typeface="+mn-ea"/>
                <a:cs typeface="+mn-cs"/>
              </a:rPr>
              <a:t>A </a:t>
            </a:r>
            <a:r>
              <a:rPr lang="en-US" sz="1200" b="1" i="0" kern="1200" dirty="0">
                <a:solidFill>
                  <a:schemeClr val="tx1"/>
                </a:solidFill>
                <a:effectLst/>
                <a:latin typeface="+mn-lt"/>
                <a:ea typeface="+mn-ea"/>
                <a:cs typeface="+mn-cs"/>
              </a:rPr>
              <a:t>phased plan</a:t>
            </a:r>
            <a:r>
              <a:rPr lang="en-US" sz="1200" b="0" i="0" kern="1200" dirty="0">
                <a:solidFill>
                  <a:schemeClr val="tx1"/>
                </a:solidFill>
                <a:effectLst/>
                <a:latin typeface="+mn-lt"/>
                <a:ea typeface="+mn-ea"/>
                <a:cs typeface="+mn-cs"/>
              </a:rPr>
              <a:t> is often more useful than treating the outcome as simply “reunified” or “not reunified.” Each phase should have an identifiable purpose and observable milestones. Those milestones might concern parent participation, the child’s ability to engage with support, or whether transitions can occur without escalating conflict. Progress should be assessed against the plan’s safety and relationship goals, not just the amount of contact achieved.</a:t>
            </a:r>
          </a:p>
          <a:p>
            <a:r>
              <a:rPr lang="en-US" sz="1200" b="0" i="0" kern="1200" dirty="0">
                <a:solidFill>
                  <a:schemeClr val="tx1"/>
                </a:solidFill>
                <a:effectLst/>
                <a:latin typeface="+mn-lt"/>
                <a:ea typeface="+mn-ea"/>
                <a:cs typeface="+mn-cs"/>
              </a:rPr>
              <a:t>Where there is alleged obstructive conduct or other relationship-damaging behavior, it should be addressed </a:t>
            </a:r>
            <a:r>
              <a:rPr lang="en-US" sz="1200" b="1" i="0" kern="1200" dirty="0">
                <a:solidFill>
                  <a:schemeClr val="tx1"/>
                </a:solidFill>
                <a:effectLst/>
                <a:latin typeface="+mn-lt"/>
                <a:ea typeface="+mn-ea"/>
                <a:cs typeface="+mn-cs"/>
              </a:rPr>
              <a:t>without presuming disputed facts</a:t>
            </a:r>
            <a:r>
              <a:rPr lang="en-US" sz="1200" b="0" i="0" kern="1200" dirty="0">
                <a:solidFill>
                  <a:schemeClr val="tx1"/>
                </a:solidFill>
                <a:effectLst/>
                <a:latin typeface="+mn-lt"/>
                <a:ea typeface="+mn-ea"/>
                <a:cs typeface="+mn-cs"/>
              </a:rPr>
              <a:t>. The court process can provide the fact-finding and due process needed to determine what occurred; the intervention can focus on the conditions needed for safe participation and repair.</a:t>
            </a:r>
          </a:p>
          <a:p>
            <a:r>
              <a:rPr lang="en-US" sz="1200" b="0" i="0" kern="1200" dirty="0">
                <a:solidFill>
                  <a:schemeClr val="tx1"/>
                </a:solidFill>
                <a:effectLst/>
                <a:latin typeface="+mn-lt"/>
                <a:ea typeface="+mn-ea"/>
                <a:cs typeface="+mn-cs"/>
              </a:rPr>
              <a:t>Finally, the plans around the child must work together. A therapeutic plan cannot succeed if the parenting schedule, school arrangements, exchanges, and everyday logistics send conflicting messages or repeatedly create crises. </a:t>
            </a:r>
            <a:r>
              <a:rPr lang="en-US" sz="1200" b="1" i="0" kern="1200" dirty="0">
                <a:solidFill>
                  <a:schemeClr val="tx1"/>
                </a:solidFill>
                <a:effectLst/>
                <a:latin typeface="+mn-lt"/>
                <a:ea typeface="+mn-ea"/>
                <a:cs typeface="+mn-cs"/>
              </a:rPr>
              <a:t>Early judicial review</a:t>
            </a:r>
            <a:r>
              <a:rPr lang="en-US" sz="1200" b="0" i="0" kern="1200" dirty="0">
                <a:solidFill>
                  <a:schemeClr val="tx1"/>
                </a:solidFill>
                <a:effectLst/>
                <a:latin typeface="+mn-lt"/>
                <a:ea typeface="+mn-ea"/>
                <a:cs typeface="+mn-cs"/>
              </a:rPr>
              <a:t> provides an opportunity to correct drift, clarify authority, and respond to noncompliance before the process loses direction.</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14</a:t>
            </a:fld>
            <a:endParaRPr lang="en-US"/>
          </a:p>
        </p:txBody>
      </p:sp>
    </p:spTree>
    <p:extLst>
      <p:ext uri="{BB962C8B-B14F-4D97-AF65-F5344CB8AC3E}">
        <p14:creationId xmlns:p14="http://schemas.microsoft.com/office/powerpoint/2010/main" val="326736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provider’s competence and role definition are not administrative details; they affect whether the intervention is </a:t>
            </a:r>
            <a:r>
              <a:rPr lang="en-US" sz="1200" b="1" i="0" kern="1200" dirty="0">
                <a:solidFill>
                  <a:schemeClr val="tx1"/>
                </a:solidFill>
                <a:effectLst/>
                <a:latin typeface="+mn-lt"/>
                <a:ea typeface="+mn-ea"/>
                <a:cs typeface="+mn-cs"/>
              </a:rPr>
              <a:t>safe, credible, and useful</a:t>
            </a:r>
            <a:r>
              <a:rPr lang="en-US" sz="1200" b="0" i="0" kern="1200" dirty="0">
                <a:solidFill>
                  <a:schemeClr val="tx1"/>
                </a:solidFill>
                <a:effectLst/>
                <a:latin typeface="+mn-lt"/>
                <a:ea typeface="+mn-ea"/>
                <a:cs typeface="+mn-cs"/>
              </a:rPr>
              <a:t>. “Reunification provider” does not, by itself, tell us what training a person has, what service they will deliver, or which decisions they are qualified to make.</a:t>
            </a:r>
          </a:p>
          <a:p>
            <a:r>
              <a:rPr lang="en-US" sz="1200" b="0" i="0" kern="1200" dirty="0">
                <a:solidFill>
                  <a:schemeClr val="tx1"/>
                </a:solidFill>
                <a:effectLst/>
                <a:latin typeface="+mn-lt"/>
                <a:ea typeface="+mn-ea"/>
                <a:cs typeface="+mn-cs"/>
              </a:rPr>
              <a:t>Look for experience with </a:t>
            </a:r>
            <a:r>
              <a:rPr lang="en-US" sz="1200" b="1" i="0" kern="1200" dirty="0">
                <a:solidFill>
                  <a:schemeClr val="tx1"/>
                </a:solidFill>
                <a:effectLst/>
                <a:latin typeface="+mn-lt"/>
                <a:ea typeface="+mn-ea"/>
                <a:cs typeface="+mn-cs"/>
              </a:rPr>
              <a:t>court-involved families, child development, and high-conflict dynamics</a:t>
            </a:r>
            <a:r>
              <a:rPr lang="en-US" sz="1200" b="0" i="0" kern="1200" dirty="0">
                <a:solidFill>
                  <a:schemeClr val="tx1"/>
                </a:solidFill>
                <a:effectLst/>
                <a:latin typeface="+mn-lt"/>
                <a:ea typeface="+mn-ea"/>
                <a:cs typeface="+mn-cs"/>
              </a:rPr>
              <a:t>. The provider should be familiar with relevant </a:t>
            </a:r>
            <a:r>
              <a:rPr lang="en-US" sz="1200" b="1" i="0" kern="1200" dirty="0">
                <a:solidFill>
                  <a:schemeClr val="tx1"/>
                </a:solidFill>
                <a:effectLst/>
                <a:latin typeface="+mn-lt"/>
                <a:ea typeface="+mn-ea"/>
                <a:cs typeface="+mn-cs"/>
              </a:rPr>
              <a:t>AFCC guidance</a:t>
            </a:r>
            <a:r>
              <a:rPr lang="en-US" sz="1200" b="0" i="0" kern="1200" dirty="0">
                <a:solidFill>
                  <a:schemeClr val="tx1"/>
                </a:solidFill>
                <a:effectLst/>
                <a:latin typeface="+mn-lt"/>
                <a:ea typeface="+mn-ea"/>
                <a:cs typeface="+mn-cs"/>
              </a:rPr>
              <a:t> and the range of </a:t>
            </a:r>
            <a:r>
              <a:rPr lang="en-US" sz="1200" b="1" i="0" kern="1200" dirty="0">
                <a:solidFill>
                  <a:schemeClr val="tx1"/>
                </a:solidFill>
                <a:effectLst/>
                <a:latin typeface="+mn-lt"/>
                <a:ea typeface="+mn-ea"/>
                <a:cs typeface="+mn-cs"/>
              </a:rPr>
              <a:t>resist-refuse dynamics</a:t>
            </a:r>
            <a:r>
              <a:rPr lang="en-US" sz="1200" b="0" i="0" kern="1200" dirty="0">
                <a:solidFill>
                  <a:schemeClr val="tx1"/>
                </a:solidFill>
                <a:effectLst/>
                <a:latin typeface="+mn-lt"/>
                <a:ea typeface="+mn-ea"/>
                <a:cs typeface="+mn-cs"/>
              </a:rPr>
              <a:t>—without assuming that every child’s resistance has the same cause. That familiarity should support a multi-hypothesis assessment, not become a shortcut to a label.</a:t>
            </a:r>
          </a:p>
          <a:p>
            <a:r>
              <a:rPr lang="en-US" sz="1200" b="0" i="0" kern="1200" dirty="0">
                <a:solidFill>
                  <a:schemeClr val="tx1"/>
                </a:solidFill>
                <a:effectLst/>
                <a:latin typeface="+mn-lt"/>
                <a:ea typeface="+mn-ea"/>
                <a:cs typeface="+mn-cs"/>
              </a:rPr>
              <a:t>The provider must also be able to screen for </a:t>
            </a:r>
            <a:r>
              <a:rPr lang="en-US" sz="1200" b="1" i="0" kern="1200" dirty="0">
                <a:solidFill>
                  <a:schemeClr val="tx1"/>
                </a:solidFill>
                <a:effectLst/>
                <a:latin typeface="+mn-lt"/>
                <a:ea typeface="+mn-ea"/>
                <a:cs typeface="+mn-cs"/>
              </a:rPr>
              <a:t>safety and readiness</a:t>
            </a:r>
            <a:r>
              <a:rPr lang="en-US" sz="1200" b="0" i="0" kern="1200" dirty="0">
                <a:solidFill>
                  <a:schemeClr val="tx1"/>
                </a:solidFill>
                <a:effectLst/>
                <a:latin typeface="+mn-lt"/>
                <a:ea typeface="+mn-ea"/>
                <a:cs typeface="+mn-cs"/>
              </a:rPr>
              <a:t>: trauma, coercive control, violence, substance use, parenting-capacity concerns, and the child’s ability to participate without undue distress. They should recognize when those concerns require a different assessment, protective response, or service before contact work proceeds.</a:t>
            </a:r>
          </a:p>
          <a:p>
            <a:r>
              <a:rPr lang="en-US" sz="1200" b="0" i="0" kern="1200" dirty="0">
                <a:solidFill>
                  <a:schemeClr val="tx1"/>
                </a:solidFill>
                <a:effectLst/>
                <a:latin typeface="+mn-lt"/>
                <a:ea typeface="+mn-ea"/>
                <a:cs typeface="+mn-cs"/>
              </a:rPr>
              <a:t>This work requires more than scheduling sessions. A qualified provider should understand </a:t>
            </a:r>
            <a:r>
              <a:rPr lang="en-US" sz="1200" b="1" i="0" kern="1200" dirty="0">
                <a:solidFill>
                  <a:schemeClr val="tx1"/>
                </a:solidFill>
                <a:effectLst/>
                <a:latin typeface="+mn-lt"/>
                <a:ea typeface="+mn-ea"/>
                <a:cs typeface="+mn-cs"/>
              </a:rPr>
              <a:t>phased contact planning and parallel parent work</a:t>
            </a:r>
            <a:r>
              <a:rPr lang="en-US" sz="1200" b="0" i="0" kern="1200" dirty="0">
                <a:solidFill>
                  <a:schemeClr val="tx1"/>
                </a:solidFill>
                <a:effectLst/>
                <a:latin typeface="+mn-lt"/>
                <a:ea typeface="+mn-ea"/>
                <a:cs typeface="+mn-cs"/>
              </a:rPr>
              <a:t>, maintain clear boundaries, and coordinate appropriately with other professionals, counsel, and the court. The assignment should specify whether the provider is conducting therapy, an intervention, an assessment, or another defined service—and what information may be shared.</a:t>
            </a:r>
          </a:p>
          <a:p>
            <a:r>
              <a:rPr lang="en-US" sz="1200" b="0" i="0" kern="1200" dirty="0">
                <a:solidFill>
                  <a:schemeClr val="tx1"/>
                </a:solidFill>
                <a:effectLst/>
                <a:latin typeface="+mn-lt"/>
                <a:ea typeface="+mn-ea"/>
                <a:cs typeface="+mn-cs"/>
              </a:rPr>
              <a:t>Finally, competence includes knowing when </a:t>
            </a:r>
            <a:r>
              <a:rPr lang="en-US" sz="1200" b="1" i="0" kern="1200" dirty="0">
                <a:solidFill>
                  <a:schemeClr val="tx1"/>
                </a:solidFill>
                <a:effectLst/>
                <a:latin typeface="+mn-lt"/>
                <a:ea typeface="+mn-ea"/>
                <a:cs typeface="+mn-cs"/>
              </a:rPr>
              <a:t>not to press ahead</a:t>
            </a:r>
            <a:r>
              <a:rPr lang="en-US" sz="1200" b="0" i="0" kern="1200" dirty="0">
                <a:solidFill>
                  <a:schemeClr val="tx1"/>
                </a:solidFill>
                <a:effectLst/>
                <a:latin typeface="+mn-lt"/>
                <a:ea typeface="+mn-ea"/>
                <a:cs typeface="+mn-cs"/>
              </a:rPr>
              <a:t>. New safety information, a child’s difficulty participating, or a mismatch between the service and the family’s needs may call for a pause, a modified plan, or a referral. The question for counsel and the court is not simply, “Who is available?” It is: </a:t>
            </a:r>
            <a:r>
              <a:rPr lang="en-US" sz="1200" b="1" i="0" kern="1200" dirty="0">
                <a:solidFill>
                  <a:schemeClr val="tx1"/>
                </a:solidFill>
                <a:effectLst/>
                <a:latin typeface="+mn-lt"/>
                <a:ea typeface="+mn-ea"/>
                <a:cs typeface="+mn-cs"/>
              </a:rPr>
              <a:t>“Does this provider have the competence this family needs, and is their role clear?”</a:t>
            </a:r>
            <a:endParaRPr lang="en-US" sz="1200" b="0" i="0" kern="1200" dirty="0">
              <a:solidFill>
                <a:schemeClr val="tx1"/>
              </a:solidFill>
              <a:effectLst/>
              <a:latin typeface="+mn-lt"/>
              <a:ea typeface="+mn-ea"/>
              <a:cs typeface="+mn-cs"/>
            </a:endParaRPr>
          </a:p>
          <a:p>
            <a:pPr rtl="0" fontAlgn="base"/>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15</a:t>
            </a:fld>
            <a:endParaRPr lang="en-US"/>
          </a:p>
        </p:txBody>
      </p:sp>
    </p:spTree>
    <p:extLst>
      <p:ext uri="{BB962C8B-B14F-4D97-AF65-F5344CB8AC3E}">
        <p14:creationId xmlns:p14="http://schemas.microsoft.com/office/powerpoint/2010/main" val="4111828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0E3CD-60AF-A0E1-BAA9-265A696A9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0BE52B-4A92-07A7-E306-4DF2D139CA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AF47D-416C-C961-4A67-B28662D00468}"/>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Reunification work may include clinical treatment, but in a court-connected case it is often more than an ordinary therapy appointment. It is a </a:t>
            </a:r>
            <a:r>
              <a:rPr lang="en-US" sz="1200" b="1" i="0" kern="1200" dirty="0">
                <a:solidFill>
                  <a:schemeClr val="tx1"/>
                </a:solidFill>
                <a:effectLst/>
                <a:latin typeface="+mn-lt"/>
                <a:ea typeface="+mn-ea"/>
                <a:cs typeface="+mn-cs"/>
              </a:rPr>
              <a:t>goal-defined process</a:t>
            </a:r>
            <a:r>
              <a:rPr lang="en-US" sz="1200" b="0" i="0" kern="1200" dirty="0">
                <a:solidFill>
                  <a:schemeClr val="tx1"/>
                </a:solidFill>
                <a:effectLst/>
                <a:latin typeface="+mn-lt"/>
                <a:ea typeface="+mn-ea"/>
                <a:cs typeface="+mn-cs"/>
              </a:rPr>
              <a:t> involving the child, parents, and sometimes other professionals. The court order may shape the provider’s assignment, the structure of contact, and how the process is reviewed.</a:t>
            </a:r>
          </a:p>
          <a:p>
            <a:r>
              <a:rPr lang="en-US" sz="1200" b="0" i="0" kern="1200" dirty="0">
                <a:solidFill>
                  <a:schemeClr val="tx1"/>
                </a:solidFill>
                <a:effectLst/>
                <a:latin typeface="+mn-lt"/>
                <a:ea typeface="+mn-ea"/>
                <a:cs typeface="+mn-cs"/>
              </a:rPr>
              <a:t>That makes </a:t>
            </a:r>
            <a:r>
              <a:rPr lang="en-US" sz="1200" b="1" i="0" kern="1200" dirty="0">
                <a:solidFill>
                  <a:schemeClr val="tx1"/>
                </a:solidFill>
                <a:effectLst/>
                <a:latin typeface="+mn-lt"/>
                <a:ea typeface="+mn-ea"/>
                <a:cs typeface="+mn-cs"/>
              </a:rPr>
              <a:t>informed consent and role clarity essential before the work begins</a:t>
            </a:r>
            <a:r>
              <a:rPr lang="en-US" sz="1200" b="0" i="0" kern="1200" dirty="0">
                <a:solidFill>
                  <a:schemeClr val="tx1"/>
                </a:solidFill>
                <a:effectLst/>
                <a:latin typeface="+mn-lt"/>
                <a:ea typeface="+mn-ea"/>
                <a:cs typeface="+mn-cs"/>
              </a:rPr>
              <a:t>. Participants should understand what the provider is being asked to do, who may communicate with the provider, what records may be accessed or released, and what limited progress information—if any—may be provided to the court. They should also understand how the provider will respond if a safety concern arises.</a:t>
            </a:r>
          </a:p>
          <a:p>
            <a:r>
              <a:rPr lang="en-US" sz="1200" b="0" i="0" kern="1200" dirty="0">
                <a:solidFill>
                  <a:schemeClr val="tx1"/>
                </a:solidFill>
                <a:effectLst/>
                <a:latin typeface="+mn-lt"/>
                <a:ea typeface="+mn-ea"/>
                <a:cs typeface="+mn-cs"/>
              </a:rPr>
              <a:t>Court involvement does </a:t>
            </a:r>
            <a:r>
              <a:rPr lang="en-US" sz="1200" b="1" i="0" kern="1200" dirty="0">
                <a:solidFill>
                  <a:schemeClr val="tx1"/>
                </a:solidFill>
                <a:effectLst/>
                <a:latin typeface="+mn-lt"/>
                <a:ea typeface="+mn-ea"/>
                <a:cs typeface="+mn-cs"/>
              </a:rPr>
              <a:t>not</a:t>
            </a:r>
            <a:r>
              <a:rPr lang="en-US" sz="1200" b="0" i="0" kern="1200" dirty="0">
                <a:solidFill>
                  <a:schemeClr val="tx1"/>
                </a:solidFill>
                <a:effectLst/>
                <a:latin typeface="+mn-lt"/>
                <a:ea typeface="+mn-ea"/>
                <a:cs typeface="+mn-cs"/>
              </a:rPr>
              <a:t> mean that the child or parents have no confidentiality. Nor should anyone promise the same confidentiality they might expect in ordinary individual therapy without examining the arrangement. Confidentiality, privilege, and reporting obligations need to be explained precisely in light of the governing law, the order, the consent documents, and the provider’s ethical duties. The child, in particular, should receive an explanation they can understand.</a:t>
            </a:r>
          </a:p>
          <a:p>
            <a:r>
              <a:rPr lang="en-US" sz="1200" b="0" i="0" kern="1200" dirty="0">
                <a:solidFill>
                  <a:schemeClr val="tx1"/>
                </a:solidFill>
                <a:effectLst/>
                <a:latin typeface="+mn-lt"/>
                <a:ea typeface="+mn-ea"/>
                <a:cs typeface="+mn-cs"/>
              </a:rPr>
              <a:t>Finally, we must protect the provider’s role. The provider can describe observations and progress within the scope of the assignment, but should not be turned into the case’s </a:t>
            </a:r>
            <a:r>
              <a:rPr lang="en-US" sz="1200" b="1" i="0" kern="1200" dirty="0">
                <a:solidFill>
                  <a:schemeClr val="tx1"/>
                </a:solidFill>
                <a:effectLst/>
                <a:latin typeface="+mn-lt"/>
                <a:ea typeface="+mn-ea"/>
                <a:cs typeface="+mn-cs"/>
              </a:rPr>
              <a:t>fact finder, custody evaluator, advocate, or enforcement arm</a:t>
            </a:r>
            <a:r>
              <a:rPr lang="en-US" sz="1200" b="0" i="0" kern="1200" dirty="0">
                <a:solidFill>
                  <a:schemeClr val="tx1"/>
                </a:solidFill>
                <a:effectLst/>
                <a:latin typeface="+mn-lt"/>
                <a:ea typeface="+mn-ea"/>
                <a:cs typeface="+mn-cs"/>
              </a:rPr>
              <a:t>. If the court needs contested allegations resolved, that is a separate task. Clear boundaries allow the intervention to remain useful without asking it to do work it was not designed to do.</a:t>
            </a:r>
          </a:p>
          <a:p>
            <a:pPr rtl="0" fontAlgn="base"/>
            <a:endParaRPr lang="en-US" dirty="0"/>
          </a:p>
        </p:txBody>
      </p:sp>
      <p:sp>
        <p:nvSpPr>
          <p:cNvPr id="4" name="Slide Number Placeholder 3">
            <a:extLst>
              <a:ext uri="{FF2B5EF4-FFF2-40B4-BE49-F238E27FC236}">
                <a16:creationId xmlns:a16="http://schemas.microsoft.com/office/drawing/2014/main" id="{DB9C3A08-8E70-3A20-5559-C30D8D43FAD9}"/>
              </a:ext>
            </a:extLst>
          </p:cNvPr>
          <p:cNvSpPr>
            <a:spLocks noGrp="1"/>
          </p:cNvSpPr>
          <p:nvPr>
            <p:ph type="sldNum" sz="quarter" idx="5"/>
          </p:nvPr>
        </p:nvSpPr>
        <p:spPr/>
        <p:txBody>
          <a:bodyPr/>
          <a:lstStyle/>
          <a:p>
            <a:fld id="{1FA18019-FDA1-E147-B89A-CC26C0993F64}" type="slidenum">
              <a:rPr lang="en-US" smtClean="0"/>
              <a:t>16</a:t>
            </a:fld>
            <a:endParaRPr lang="en-US"/>
          </a:p>
        </p:txBody>
      </p:sp>
    </p:spTree>
    <p:extLst>
      <p:ext uri="{BB962C8B-B14F-4D97-AF65-F5344CB8AC3E}">
        <p14:creationId xmlns:p14="http://schemas.microsoft.com/office/powerpoint/2010/main" val="1139835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BEFORE the court order is prepared, it is imperative to speak with the provider to ensure they are available and capable of fulfilling their appointment. A clear order is not micromanagement. It is risk management. The AFCC court-involved therapy guidance is especially helpful on role clarity, informed consent, and avoiding role conflicts. </a:t>
            </a:r>
            <a:r>
              <a:rPr lang="en-US" sz="1200" b="0" i="0" u="sng" strike="noStrike" kern="1200" dirty="0">
                <a:solidFill>
                  <a:schemeClr val="tx1"/>
                </a:solidFill>
                <a:effectLst/>
                <a:latin typeface="+mn-lt"/>
                <a:ea typeface="+mn-ea"/>
                <a:cs typeface="+mn-cs"/>
                <a:hlinkClick r:id="rId3"/>
              </a:rPr>
              <a:t>AFCC Guidelines for Court-Involved Therapy</a:t>
            </a:r>
            <a:r>
              <a:rPr lang="en-US" sz="1200" b="0" i="0" kern="1200" dirty="0">
                <a:solidFill>
                  <a:schemeClr val="tx1"/>
                </a:solidFill>
                <a:effectLst/>
                <a:latin typeface="+mn-lt"/>
                <a:ea typeface="+mn-ea"/>
                <a:cs typeface="+mn-cs"/>
              </a:rPr>
              <a:t> </a:t>
            </a:r>
            <a:r>
              <a:rPr lang="en-US" dirty="0">
                <a:effectLst/>
              </a:rPr>
              <a:t>A court order can give this work a usable structure, or it can leave the provider and family to resolve basic questions after the process has begun. An order that says only, “The parties shall participate in reunification therapy,” may express the court’s goal, but it does not explain </a:t>
            </a:r>
            <a:r>
              <a:rPr lang="en-US" b="1" dirty="0">
                <a:effectLst/>
              </a:rPr>
              <a:t>what service is being ordered, what the provider’s role is, or how the work should proceed</a:t>
            </a:r>
            <a:r>
              <a:rPr lang="en-US" dirty="0">
                <a:effectLst/>
              </a:rPr>
              <a:t>.</a:t>
            </a:r>
          </a:p>
          <a:p>
            <a:r>
              <a:rPr lang="en-US" dirty="0">
                <a:effectLst/>
              </a:rPr>
              <a:t>A helpful order identifies who must participate and what is expected of each person. It does not place the entire burden on the child—or assume that one parent’s attendance alone will repair the relationship. If parallel parent work is needed, the order should make those responsibilities clear.</a:t>
            </a:r>
          </a:p>
          <a:p>
            <a:r>
              <a:rPr lang="en-US" dirty="0">
                <a:effectLst/>
              </a:rPr>
              <a:t>The order should also address </a:t>
            </a:r>
            <a:r>
              <a:rPr lang="en-US" b="1" dirty="0">
                <a:effectLst/>
              </a:rPr>
              <a:t>releases, permitted communications, and reporting limits</a:t>
            </a:r>
            <a:r>
              <a:rPr lang="en-US" dirty="0">
                <a:effectLst/>
              </a:rPr>
              <a:t>. Participants and the provider need to know what information may be shared, with whom, and for what purpose. Leaving those expectations vague can undermine trust or draw the provider into disputes about what the court intended. Similarly, asking a provider to “report violations” without defining the provider’s role risks turning a clinical or intervention process into an enforcement mechanism.</a:t>
            </a:r>
          </a:p>
          <a:p>
            <a:r>
              <a:rPr lang="en-US" dirty="0">
                <a:effectLst/>
              </a:rPr>
              <a:t>On pacing, the court can set </a:t>
            </a:r>
            <a:r>
              <a:rPr lang="en-US" b="1" dirty="0">
                <a:effectLst/>
              </a:rPr>
              <a:t>guardrails and review points</a:t>
            </a:r>
            <a:r>
              <a:rPr lang="en-US" dirty="0">
                <a:effectLst/>
              </a:rPr>
              <a:t> while allowing the provider to respond to the child’s presentation and the family’s progress. A phased plan offers a way to assess observable steps. By contrast, mandating an inflexible end result by a fixed date may leave no workable response if safety concerns emerge or a phase is not yet viable.</a:t>
            </a:r>
          </a:p>
          <a:p>
            <a:r>
              <a:rPr lang="en-US" dirty="0">
                <a:effectLst/>
              </a:rPr>
              <a:t>Finally, the order needs to work alongside the existing parenting plan and any other pending orders. If the documents give conflicting directions about contact, exchanges, or decision-making, the family and provider may receive mixed messages. </a:t>
            </a:r>
            <a:r>
              <a:rPr lang="en-US" b="1" dirty="0">
                <a:effectLst/>
              </a:rPr>
              <a:t>The goal is not to prescribe every clinical decision in advance; it is to make authority, responsibilities, boundaries, and the route back to court clear.</a:t>
            </a:r>
            <a:endParaRPr lang="en-US" dirty="0">
              <a:effectLst/>
            </a:endParaRPr>
          </a:p>
          <a:p>
            <a:endParaRPr lang="en-US" dirty="0">
              <a:effectLst/>
            </a:endParaRPr>
          </a:p>
          <a:p>
            <a:r>
              <a:rPr lang="en-US" dirty="0">
                <a:effectLst/>
              </a:rPr>
              <a:t> </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17</a:t>
            </a:fld>
            <a:endParaRPr lang="en-US"/>
          </a:p>
        </p:txBody>
      </p:sp>
    </p:spTree>
    <p:extLst>
      <p:ext uri="{BB962C8B-B14F-4D97-AF65-F5344CB8AC3E}">
        <p14:creationId xmlns:p14="http://schemas.microsoft.com/office/powerpoint/2010/main" val="1314604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checklist is a way for counsel and the court to test whether a proposed order is </a:t>
            </a:r>
            <a:r>
              <a:rPr lang="en-US" sz="1200" b="1" i="0" kern="1200" dirty="0">
                <a:solidFill>
                  <a:schemeClr val="tx1"/>
                </a:solidFill>
                <a:effectLst/>
                <a:latin typeface="+mn-lt"/>
                <a:ea typeface="+mn-ea"/>
                <a:cs typeface="+mn-cs"/>
              </a:rPr>
              <a:t>workable in practice</a:t>
            </a:r>
            <a:r>
              <a:rPr lang="en-US" sz="1200" b="0" i="0" kern="1200" dirty="0">
                <a:solidFill>
                  <a:schemeClr val="tx1"/>
                </a:solidFill>
                <a:effectLst/>
                <a:latin typeface="+mn-lt"/>
                <a:ea typeface="+mn-ea"/>
                <a:cs typeface="+mn-cs"/>
              </a:rPr>
              <a:t>. The order need not dictate every clinical decision, but it should answer the questions that would otherwise become disputes before or during the first few sessions.</a:t>
            </a:r>
          </a:p>
          <a:p>
            <a:r>
              <a:rPr lang="en-US" sz="1200" b="0" i="0" kern="1200" dirty="0">
                <a:solidFill>
                  <a:schemeClr val="tx1"/>
                </a:solidFill>
                <a:effectLst/>
                <a:latin typeface="+mn-lt"/>
                <a:ea typeface="+mn-ea"/>
                <a:cs typeface="+mn-cs"/>
              </a:rPr>
              <a:t>Begin with </a:t>
            </a:r>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Is the provider being asked to assess the contact problem, stabilize the situation, support contact restoration, work toward relationship repair, or perform another defined task? Those purposes may overlap, but they should not be left implicit. The provider’s qualifications should then match the assignment, including experience with court-involved families and competence relevant to the identified safety or trauma concerns.</a:t>
            </a:r>
          </a:p>
          <a:p>
            <a:r>
              <a:rPr lang="en-US" sz="1200" b="0" i="0" kern="1200" dirty="0">
                <a:solidFill>
                  <a:schemeClr val="tx1"/>
                </a:solidFill>
                <a:effectLst/>
                <a:latin typeface="+mn-lt"/>
                <a:ea typeface="+mn-ea"/>
                <a:cs typeface="+mn-cs"/>
              </a:rPr>
              <a:t>Next, identify the </a:t>
            </a:r>
            <a:r>
              <a:rPr lang="en-US" sz="1200" b="1" i="0" kern="1200" dirty="0">
                <a:solidFill>
                  <a:schemeClr val="tx1"/>
                </a:solidFill>
                <a:effectLst/>
                <a:latin typeface="+mn-lt"/>
                <a:ea typeface="+mn-ea"/>
                <a:cs typeface="+mn-cs"/>
              </a:rPr>
              <a:t>participants and their obligations</a:t>
            </a:r>
            <a:r>
              <a:rPr lang="en-US" sz="1200" b="0" i="0" kern="1200" dirty="0">
                <a:solidFill>
                  <a:schemeClr val="tx1"/>
                </a:solidFill>
                <a:effectLst/>
                <a:latin typeface="+mn-lt"/>
                <a:ea typeface="+mn-ea"/>
                <a:cs typeface="+mn-cs"/>
              </a:rPr>
              <a:t>. Who is required to participate? Are stepparents, partners, or other family members included only if clinically indicated? If a parent needs coaching, treatment, education, or co-parenting work, specify that as a parallel responsibility where appropriate. The child’s sessions should not be expected to accomplish work that belongs to an adult.</a:t>
            </a:r>
          </a:p>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information protocol</a:t>
            </a:r>
            <a:r>
              <a:rPr lang="en-US" sz="1200" b="0" i="0" kern="1200" dirty="0">
                <a:solidFill>
                  <a:schemeClr val="tx1"/>
                </a:solidFill>
                <a:effectLst/>
                <a:latin typeface="+mn-lt"/>
                <a:ea typeface="+mn-ea"/>
                <a:cs typeface="+mn-cs"/>
              </a:rPr>
              <a:t> deserves equal attention: which releases are needed, what records the provider may consider, whether and how counsel or others may contact the provider, and what a status report may contain. Clear limits help protect the integrity of the work and avoid making routine clinical information a tool for litigation.</a:t>
            </a:r>
          </a:p>
          <a:p>
            <a:r>
              <a:rPr lang="en-US" sz="1200" b="0" i="0" kern="1200" dirty="0">
                <a:solidFill>
                  <a:schemeClr val="tx1"/>
                </a:solidFill>
                <a:effectLst/>
                <a:latin typeface="+mn-lt"/>
                <a:ea typeface="+mn-ea"/>
                <a:cs typeface="+mn-cs"/>
              </a:rPr>
              <a:t>For </a:t>
            </a:r>
            <a:r>
              <a:rPr lang="en-US" sz="1200" b="1" i="0" kern="1200" dirty="0">
                <a:solidFill>
                  <a:schemeClr val="tx1"/>
                </a:solidFill>
                <a:effectLst/>
                <a:latin typeface="+mn-lt"/>
                <a:ea typeface="+mn-ea"/>
                <a:cs typeface="+mn-cs"/>
              </a:rPr>
              <a:t>contact</a:t>
            </a:r>
            <a:r>
              <a:rPr lang="en-US" sz="1200" b="0" i="0" kern="1200" dirty="0">
                <a:solidFill>
                  <a:schemeClr val="tx1"/>
                </a:solidFill>
                <a:effectLst/>
                <a:latin typeface="+mn-lt"/>
                <a:ea typeface="+mn-ea"/>
                <a:cs typeface="+mn-cs"/>
              </a:rPr>
              <a:t>, define the starting point and the criteria for moving between phases, while leaving room for appropriate clinical pacing. Address supervision if it has been ordered, as well as transportation and exchanges. Include a contingency path if a proposed step cannot safely or practically occur; a missed milestone should prompt reassessment, not an improvised dispute over who has authority.</a:t>
            </a:r>
          </a:p>
          <a:p>
            <a:r>
              <a:rPr lang="en-US" sz="1200" b="0" i="0" kern="1200" dirty="0">
                <a:solidFill>
                  <a:schemeClr val="tx1"/>
                </a:solidFill>
                <a:effectLst/>
                <a:latin typeface="+mn-lt"/>
                <a:ea typeface="+mn-ea"/>
                <a:cs typeface="+mn-cs"/>
              </a:rPr>
              <a:t>Finally, build in </a:t>
            </a:r>
            <a:r>
              <a:rPr lang="en-US" sz="1200" b="1" i="0" kern="1200" dirty="0">
                <a:solidFill>
                  <a:schemeClr val="tx1"/>
                </a:solidFill>
                <a:effectLst/>
                <a:latin typeface="+mn-lt"/>
                <a:ea typeface="+mn-ea"/>
                <a:cs typeface="+mn-cs"/>
              </a:rPr>
              <a:t>early review and practical access</a:t>
            </a:r>
            <a:r>
              <a:rPr lang="en-US" sz="1200" b="0" i="0" kern="1200" dirty="0">
                <a:solidFill>
                  <a:schemeClr val="tx1"/>
                </a:solidFill>
                <a:effectLst/>
                <a:latin typeface="+mn-lt"/>
                <a:ea typeface="+mn-ea"/>
                <a:cs typeface="+mn-cs"/>
              </a:rPr>
              <a:t>. The order should say how an impasse, missed sessions, or a material safety concern gets brought back for attention. It should also address fees, payment timing, and insurance questions. If payment becomes a barrier, the court and parties need a defined way to address it rather than allowing the intervention to stop silently.</a:t>
            </a:r>
          </a:p>
          <a:p>
            <a:r>
              <a:rPr lang="en-US" sz="1200" b="0" i="0" kern="1200" dirty="0">
                <a:solidFill>
                  <a:schemeClr val="tx1"/>
                </a:solidFill>
                <a:effectLst/>
                <a:latin typeface="+mn-lt"/>
                <a:ea typeface="+mn-ea"/>
                <a:cs typeface="+mn-cs"/>
              </a:rPr>
              <a:t>The drafting question throughout is: </a:t>
            </a:r>
            <a:r>
              <a:rPr lang="en-US" sz="1200" b="1" i="0" kern="1200" dirty="0">
                <a:solidFill>
                  <a:schemeClr val="tx1"/>
                </a:solidFill>
                <a:effectLst/>
                <a:latin typeface="+mn-lt"/>
                <a:ea typeface="+mn-ea"/>
                <a:cs typeface="+mn-cs"/>
              </a:rPr>
              <a:t>Can the family, provider, counsel, and court each tell from this order what they are responsible for—and what happens when the plan needs to change?</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18</a:t>
            </a:fld>
            <a:endParaRPr lang="en-US"/>
          </a:p>
        </p:txBody>
      </p:sp>
    </p:spTree>
    <p:extLst>
      <p:ext uri="{BB962C8B-B14F-4D97-AF65-F5344CB8AC3E}">
        <p14:creationId xmlns:p14="http://schemas.microsoft.com/office/powerpoint/2010/main" val="894033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lawyer’s work can lower the emotional temperature. </a:t>
            </a:r>
            <a:r>
              <a:rPr lang="en-US" sz="1200" b="0" i="0" kern="1200" dirty="0">
                <a:solidFill>
                  <a:schemeClr val="tx1"/>
                </a:solidFill>
                <a:effectLst/>
                <a:latin typeface="+mn-lt"/>
                <a:ea typeface="+mn-ea"/>
                <a:cs typeface="+mn-cs"/>
              </a:rPr>
              <a:t>Counsel can improve the odds of a useful intervention by helping the provider receive </a:t>
            </a:r>
            <a:r>
              <a:rPr lang="en-US" sz="1200" b="1" i="0" kern="1200" dirty="0">
                <a:solidFill>
                  <a:schemeClr val="tx1"/>
                </a:solidFill>
                <a:effectLst/>
                <a:latin typeface="+mn-lt"/>
                <a:ea typeface="+mn-ea"/>
                <a:cs typeface="+mn-cs"/>
              </a:rPr>
              <a:t>accurate, organized, and proportionate information</a:t>
            </a:r>
            <a:r>
              <a:rPr lang="en-US" sz="1200" b="0" i="0" kern="1200" dirty="0">
                <a:solidFill>
                  <a:schemeClr val="tx1"/>
                </a:solidFill>
                <a:effectLst/>
                <a:latin typeface="+mn-lt"/>
                <a:ea typeface="+mn-ea"/>
                <a:cs typeface="+mn-cs"/>
              </a:rPr>
              <a:t>. That means identifying the specific questions or barriers the provider needs to understand—not sending an unfiltered litigation archive and expecting the provider to sort out every disputed issue. The provider needs relevant context, including the status of safety concerns, but should not be asked to serve as the case’s fact finder.</a:t>
            </a:r>
          </a:p>
          <a:p>
            <a:r>
              <a:rPr lang="en-US" sz="1200" b="0" i="0" kern="1200" dirty="0">
                <a:solidFill>
                  <a:schemeClr val="tx1"/>
                </a:solidFill>
                <a:effectLst/>
                <a:latin typeface="+mn-lt"/>
                <a:ea typeface="+mn-ea"/>
                <a:cs typeface="+mn-cs"/>
              </a:rPr>
              <a:t>Counsel can also prepare the client for what participation actually requires. Attendance alone may not be enough. A parent may need to listen, acknowledge impact, change behavior, or engage in parallel work. Counsel can help the client understand the purpose of the process, its boundaries, and the fact that disclosures and reporting are governed by the order, informed consent, applicable law, and the provider’s ethical duties. </a:t>
            </a:r>
            <a:r>
              <a:rPr lang="en-US" sz="1200" b="1" i="0" kern="1200" dirty="0">
                <a:solidFill>
                  <a:schemeClr val="tx1"/>
                </a:solidFill>
                <a:effectLst/>
                <a:latin typeface="+mn-lt"/>
                <a:ea typeface="+mn-ea"/>
                <a:cs typeface="+mn-cs"/>
              </a:rPr>
              <a:t>The intervention is not trial preparation.</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Another important contribution is reducing pressure on the child. Children should not be asked to choose sides, carry messages between adults, or provide statements that become slogans in the litigation. Their experiences should be taken seriously without turning their words into a substitute for careful assessment.</a:t>
            </a:r>
          </a:p>
          <a:p>
            <a:r>
              <a:rPr lang="en-US" sz="1200" b="0" i="0" kern="1200" dirty="0">
                <a:solidFill>
                  <a:schemeClr val="tx1"/>
                </a:solidFill>
                <a:effectLst/>
                <a:latin typeface="+mn-lt"/>
                <a:ea typeface="+mn-ea"/>
                <a:cs typeface="+mn-cs"/>
              </a:rPr>
              <a:t>When difficulties arise, counsel should seek </a:t>
            </a:r>
            <a:r>
              <a:rPr lang="en-US" sz="1200" b="1" i="0" kern="1200" dirty="0">
                <a:solidFill>
                  <a:schemeClr val="tx1"/>
                </a:solidFill>
                <a:effectLst/>
                <a:latin typeface="+mn-lt"/>
                <a:ea typeface="+mn-ea"/>
                <a:cs typeface="+mn-cs"/>
              </a:rPr>
              <a:t>focused support or enforcement measures</a:t>
            </a:r>
            <a:r>
              <a:rPr lang="en-US" sz="1200" b="0" i="0" kern="1200" dirty="0">
                <a:solidFill>
                  <a:schemeClr val="tx1"/>
                </a:solidFill>
                <a:effectLst/>
                <a:latin typeface="+mn-lt"/>
                <a:ea typeface="+mn-ea"/>
                <a:cs typeface="+mn-cs"/>
              </a:rPr>
              <a:t> rather than reflexively escalating every missed session or milestone. A missed clinical step may reflect many things; it should not automatically be equated with bad faith. At the same time, genuine noncompliance can be addressed through the appropriate court process, without assigning an enforcement role to the provider.</a:t>
            </a:r>
          </a:p>
          <a:p>
            <a:r>
              <a:rPr lang="en-US" sz="1200" b="0" i="0" kern="1200" dirty="0">
                <a:solidFill>
                  <a:schemeClr val="tx1"/>
                </a:solidFill>
                <a:effectLst/>
                <a:latin typeface="+mn-lt"/>
                <a:ea typeface="+mn-ea"/>
                <a:cs typeface="+mn-cs"/>
              </a:rPr>
              <a:t>The boundary to keep in view is this: </a:t>
            </a:r>
            <a:r>
              <a:rPr lang="en-US" sz="1200" b="1" i="0" kern="1200" dirty="0">
                <a:solidFill>
                  <a:schemeClr val="tx1"/>
                </a:solidFill>
                <a:effectLst/>
                <a:latin typeface="+mn-lt"/>
                <a:ea typeface="+mn-ea"/>
                <a:cs typeface="+mn-cs"/>
              </a:rPr>
              <a:t>use the intervention to inform safe, appropriate next steps—not to prove a favored legal narrative.</a:t>
            </a:r>
            <a:r>
              <a:rPr lang="en-US" sz="1200" b="0" i="0" kern="1200" dirty="0">
                <a:solidFill>
                  <a:schemeClr val="tx1"/>
                </a:solidFill>
                <a:effectLst/>
                <a:latin typeface="+mn-lt"/>
                <a:ea typeface="+mn-ea"/>
                <a:cs typeface="+mn-cs"/>
              </a:rPr>
              <a:t> Recruiting the provider as an expert witness through the back door, or treating the course of therapy as proof that one parent’s account was right all along, can compromise the role the provider was asked to perform.</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19</a:t>
            </a:fld>
            <a:endParaRPr lang="en-US"/>
          </a:p>
        </p:txBody>
      </p:sp>
    </p:spTree>
    <p:extLst>
      <p:ext uri="{BB962C8B-B14F-4D97-AF65-F5344CB8AC3E}">
        <p14:creationId xmlns:p14="http://schemas.microsoft.com/office/powerpoint/2010/main" val="3414426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parent’s participation is not the same as readiness. Meaningful participation includes behavioral change outside the therapist’s office. The evidence on parent engagement supports goal-oriented interventions, trained providers, and a constructive provider-parent working relationship. </a:t>
            </a:r>
            <a:r>
              <a:rPr lang="en-US" sz="1200" b="0" i="0" u="sng" strike="noStrike" kern="1200" dirty="0">
                <a:solidFill>
                  <a:schemeClr val="tx1"/>
                </a:solidFill>
                <a:effectLst/>
                <a:latin typeface="+mn-lt"/>
                <a:ea typeface="+mn-ea"/>
                <a:cs typeface="+mn-cs"/>
                <a:hlinkClick r:id="rId3"/>
              </a:rPr>
              <a:t>Cabrera et al., “Parent Engagement and Reunification,” meta-analysis (2019)</a:t>
            </a:r>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20</a:t>
            </a:fld>
            <a:endParaRPr lang="en-US"/>
          </a:p>
        </p:txBody>
      </p:sp>
    </p:spTree>
    <p:extLst>
      <p:ext uri="{BB962C8B-B14F-4D97-AF65-F5344CB8AC3E}">
        <p14:creationId xmlns:p14="http://schemas.microsoft.com/office/powerpoint/2010/main" val="720670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When we measure progress in this work, we need to be careful not to create another source of pressure for the family—especially the child. These </a:t>
            </a:r>
            <a:r>
              <a:rPr lang="en-US" sz="1200" b="1" i="0" kern="1200" dirty="0">
                <a:solidFill>
                  <a:schemeClr val="tx1"/>
                </a:solidFill>
                <a:effectLst/>
                <a:latin typeface="+mn-lt"/>
                <a:ea typeface="+mn-ea"/>
                <a:cs typeface="+mn-cs"/>
              </a:rPr>
              <a:t>early and later indicators are not a timetable</a:t>
            </a:r>
            <a:r>
              <a:rPr lang="en-US" sz="1200" b="0" i="0" kern="1200" dirty="0">
                <a:solidFill>
                  <a:schemeClr val="tx1"/>
                </a:solidFill>
                <a:effectLst/>
                <a:latin typeface="+mn-lt"/>
                <a:ea typeface="+mn-ea"/>
                <a:cs typeface="+mn-cs"/>
              </a:rPr>
              <a:t>. They give us a way to notice meaningful change, identify what still needs support, and decide whether the plan remains appropriate.</a:t>
            </a:r>
          </a:p>
          <a:p>
            <a:r>
              <a:rPr lang="en-US" sz="1200" b="0" i="0" kern="1200" dirty="0">
                <a:solidFill>
                  <a:schemeClr val="tx1"/>
                </a:solidFill>
                <a:effectLst/>
                <a:latin typeface="+mn-lt"/>
                <a:ea typeface="+mn-ea"/>
                <a:cs typeface="+mn-cs"/>
              </a:rPr>
              <a:t>In </a:t>
            </a:r>
            <a:r>
              <a:rPr lang="en-US" sz="1200" b="1" i="0" kern="1200" dirty="0">
                <a:solidFill>
                  <a:schemeClr val="tx1"/>
                </a:solidFill>
                <a:effectLst/>
                <a:latin typeface="+mn-lt"/>
                <a:ea typeface="+mn-ea"/>
                <a:cs typeface="+mn-cs"/>
              </a:rPr>
              <a:t>safety and regulation</a:t>
            </a:r>
            <a:r>
              <a:rPr lang="en-US" sz="1200" b="0" i="0" kern="1200" dirty="0">
                <a:solidFill>
                  <a:schemeClr val="tx1"/>
                </a:solidFill>
                <a:effectLst/>
                <a:latin typeface="+mn-lt"/>
                <a:ea typeface="+mn-ea"/>
                <a:cs typeface="+mn-cs"/>
              </a:rPr>
              <a:t>, early progress might mean fewer escalations, a safety plan that people actually follow, and a child who can participate with support. Sustained safety across settings may take longer. A difficult session does not erase earlier progress, but it may tell us something about pacing or conditions that need to change.</a:t>
            </a:r>
          </a:p>
          <a:p>
            <a:r>
              <a:rPr lang="en-US" sz="1200" b="0" i="0" kern="1200" dirty="0">
                <a:solidFill>
                  <a:schemeClr val="tx1"/>
                </a:solidFill>
                <a:effectLst/>
                <a:latin typeface="+mn-lt"/>
                <a:ea typeface="+mn-ea"/>
                <a:cs typeface="+mn-cs"/>
              </a:rPr>
              <a:t>For </a:t>
            </a:r>
            <a:r>
              <a:rPr lang="en-US" sz="1200" b="1" i="0" kern="1200" dirty="0">
                <a:solidFill>
                  <a:schemeClr val="tx1"/>
                </a:solidFill>
                <a:effectLst/>
                <a:latin typeface="+mn-lt"/>
                <a:ea typeface="+mn-ea"/>
                <a:cs typeface="+mn-cs"/>
              </a:rPr>
              <a:t>parent behavior</a:t>
            </a:r>
            <a:r>
              <a:rPr lang="en-US" sz="1200" b="0" i="0" kern="1200" dirty="0">
                <a:solidFill>
                  <a:schemeClr val="tx1"/>
                </a:solidFill>
                <a:effectLst/>
                <a:latin typeface="+mn-lt"/>
                <a:ea typeface="+mn-ea"/>
                <a:cs typeface="+mn-cs"/>
              </a:rPr>
              <a:t>, attendance is an early indicator, not the finish line. We also look for skills practice and less defensiveness. Over time, the question is whether the parent responds consistently with accountability, repair, and attention to the child’s needs—even when progress is slow.</a:t>
            </a:r>
          </a:p>
          <a:p>
            <a:r>
              <a:rPr lang="en-US" sz="1200" b="0" i="0" kern="1200" dirty="0">
                <a:solidFill>
                  <a:schemeClr val="tx1"/>
                </a:solidFill>
                <a:effectLst/>
                <a:latin typeface="+mn-lt"/>
                <a:ea typeface="+mn-ea"/>
                <a:cs typeface="+mn-cs"/>
              </a:rPr>
              <a:t>For the </a:t>
            </a:r>
            <a:r>
              <a:rPr lang="en-US" sz="1200" b="1" i="0" kern="1200" dirty="0">
                <a:solidFill>
                  <a:schemeClr val="tx1"/>
                </a:solidFill>
                <a:effectLst/>
                <a:latin typeface="+mn-lt"/>
                <a:ea typeface="+mn-ea"/>
                <a:cs typeface="+mn-cs"/>
              </a:rPr>
              <a:t>child’s experience</a:t>
            </a:r>
            <a:r>
              <a:rPr lang="en-US" sz="1200" b="0" i="0" kern="1200" dirty="0">
                <a:solidFill>
                  <a:schemeClr val="tx1"/>
                </a:solidFill>
                <a:effectLst/>
                <a:latin typeface="+mn-lt"/>
                <a:ea typeface="+mn-ea"/>
                <a:cs typeface="+mn-cs"/>
              </a:rPr>
              <a:t>, predictability and reduced anticipatory distress may be important early changes. Greater comfort, agency within safe boundaries, and flexibility in the relationship may develop later. We should listen to the child without making them responsible for producing a particular outcome or proving that the intervention is working.</a:t>
            </a:r>
          </a:p>
          <a:p>
            <a:r>
              <a:rPr lang="en-US" sz="1200" b="1" i="0" kern="1200" dirty="0">
                <a:solidFill>
                  <a:schemeClr val="tx1"/>
                </a:solidFill>
                <a:effectLst/>
                <a:latin typeface="+mn-lt"/>
                <a:ea typeface="+mn-ea"/>
                <a:cs typeface="+mn-cs"/>
              </a:rPr>
              <a:t>Contact is only one domain of progress.</a:t>
            </a:r>
            <a:r>
              <a:rPr lang="en-US" sz="1200" b="0" i="0" kern="1200" dirty="0">
                <a:solidFill>
                  <a:schemeClr val="tx1"/>
                </a:solidFill>
                <a:effectLst/>
                <a:latin typeface="+mn-lt"/>
                <a:ea typeface="+mn-ea"/>
                <a:cs typeface="+mn-cs"/>
              </a:rPr>
              <a:t> A child tolerating indirect or structured contact may represent a meaningful step. Progression toward the ordered plan should follow an appropriate assessment of safety and readiness, not a fixed expectation that every family advances at the same rate. If the plan needs adjustment, that should be addressed through the defined review process.</a:t>
            </a:r>
          </a:p>
          <a:p>
            <a:r>
              <a:rPr lang="en-US" sz="1200" b="0" i="0" kern="1200" dirty="0">
                <a:solidFill>
                  <a:schemeClr val="tx1"/>
                </a:solidFill>
                <a:effectLst/>
                <a:latin typeface="+mn-lt"/>
                <a:ea typeface="+mn-ea"/>
                <a:cs typeface="+mn-cs"/>
              </a:rPr>
              <a:t>Finally, look at the </a:t>
            </a:r>
            <a:r>
              <a:rPr lang="en-US" sz="1200" b="1" i="0" kern="1200" dirty="0">
                <a:solidFill>
                  <a:schemeClr val="tx1"/>
                </a:solidFill>
                <a:effectLst/>
                <a:latin typeface="+mn-lt"/>
                <a:ea typeface="+mn-ea"/>
                <a:cs typeface="+mn-cs"/>
              </a:rPr>
              <a:t>system around the family</a:t>
            </a:r>
            <a:r>
              <a:rPr lang="en-US" sz="1200" b="0" i="0" kern="1200" dirty="0">
                <a:solidFill>
                  <a:schemeClr val="tx1"/>
                </a:solidFill>
                <a:effectLst/>
                <a:latin typeface="+mn-lt"/>
                <a:ea typeface="+mn-ea"/>
                <a:cs typeface="+mn-cs"/>
              </a:rPr>
              <a:t>. Consistent messages from professionals, reliable routines, workable parent communication, and fewer crisis filings can create the stability needed for relationship repair to last.</a:t>
            </a:r>
          </a:p>
          <a:p>
            <a:r>
              <a:rPr lang="en-US" sz="1200" b="0" i="0" kern="1200" dirty="0">
                <a:solidFill>
                  <a:schemeClr val="tx1"/>
                </a:solidFill>
                <a:effectLst/>
                <a:latin typeface="+mn-lt"/>
                <a:ea typeface="+mn-ea"/>
                <a:cs typeface="+mn-cs"/>
              </a:rPr>
              <a:t>The key question is not, </a:t>
            </a:r>
            <a:r>
              <a:rPr lang="en-US" sz="1200" b="1" i="0" kern="1200" dirty="0">
                <a:solidFill>
                  <a:schemeClr val="tx1"/>
                </a:solidFill>
                <a:effectLst/>
                <a:latin typeface="+mn-lt"/>
                <a:ea typeface="+mn-ea"/>
                <a:cs typeface="+mn-cs"/>
              </a:rPr>
              <a:t>“Did this family meet every milestone on schedule?”</a:t>
            </a:r>
            <a:r>
              <a:rPr lang="en-US" sz="1200" b="0" i="0" kern="1200" dirty="0">
                <a:solidFill>
                  <a:schemeClr val="tx1"/>
                </a:solidFill>
                <a:effectLst/>
                <a:latin typeface="+mn-lt"/>
                <a:ea typeface="+mn-ea"/>
                <a:cs typeface="+mn-cs"/>
              </a:rPr>
              <a:t> It is, </a:t>
            </a:r>
            <a:r>
              <a:rPr lang="en-US" sz="1200" b="1" i="0" kern="1200" dirty="0">
                <a:solidFill>
                  <a:schemeClr val="tx1"/>
                </a:solidFill>
                <a:effectLst/>
                <a:latin typeface="+mn-lt"/>
                <a:ea typeface="+mn-ea"/>
                <a:cs typeface="+mn-cs"/>
              </a:rPr>
              <a:t>“What has changed, what remains difficult, and what is the next safe, workable step?”</a:t>
            </a:r>
            <a:r>
              <a:rPr lang="en-US" sz="1200" b="0" i="0" kern="1200" dirty="0">
                <a:solidFill>
                  <a:schemeClr val="tx1"/>
                </a:solidFill>
                <a:effectLst/>
                <a:latin typeface="+mn-lt"/>
                <a:ea typeface="+mn-ea"/>
                <a:cs typeface="+mn-cs"/>
              </a:rPr>
              <a:t> That lets us recognize incremental progress without overlooking risk—or treating a pause or adjustment as automatic failure.</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21</a:t>
            </a:fld>
            <a:endParaRPr lang="en-US"/>
          </a:p>
        </p:txBody>
      </p:sp>
    </p:spTree>
    <p:extLst>
      <p:ext uri="{BB962C8B-B14F-4D97-AF65-F5344CB8AC3E}">
        <p14:creationId xmlns:p14="http://schemas.microsoft.com/office/powerpoint/2010/main" val="3457743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Parent-child contact problems can become increasingly entrenched when the family remains in an unstructured holding pattern. Each missed opportunity for predictable, safe, and clinically appropriate connection may increase anxiety, avoidance, loyalty conflict, and mistrust. That is why judges and lawyers should treat delay as a potential source of additional harm—not as a neutral passage of time. </a:t>
            </a:r>
          </a:p>
          <a:p>
            <a:pPr rtl="0" fontAlgn="base"/>
            <a:r>
              <a:rPr lang="en-US" sz="1200" b="0" i="0" kern="1200" dirty="0">
                <a:solidFill>
                  <a:schemeClr val="tx1"/>
                </a:solidFill>
                <a:effectLst/>
                <a:latin typeface="+mn-lt"/>
                <a:ea typeface="+mn-ea"/>
                <a:cs typeface="+mn-cs"/>
              </a:rPr>
              <a:t>At the same time, “alienation” is an allegation or possible contributing dynamic, not a shortcut around assessment. Avoid orders that assume a single cause before safety, trauma, parenting behavior, and broader family-system factors have been evaluated. The AFCC/NCJFCJ Joint Statement supports a broad, individualized approach to parent-child contact problems and cautions against premature, categorical conclusions. </a:t>
            </a:r>
            <a:r>
              <a:rPr lang="en-US" sz="1200" b="0" i="0" u="sng" strike="noStrike" kern="1200" dirty="0">
                <a:solidFill>
                  <a:schemeClr val="tx1"/>
                </a:solidFill>
                <a:effectLst/>
                <a:latin typeface="+mn-lt"/>
                <a:ea typeface="+mn-ea"/>
                <a:cs typeface="+mn-cs"/>
                <a:hlinkClick r:id="rId3"/>
              </a:rPr>
              <a:t>AFCC/NCJFCJ Joint Statement on Parent-Child Contact Problems</a:t>
            </a:r>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The operational message is: </a:t>
            </a:r>
            <a:r>
              <a:rPr lang="en-US" sz="1200" b="1" i="0" kern="1200" dirty="0">
                <a:solidFill>
                  <a:schemeClr val="tx1"/>
                </a:solidFill>
                <a:effectLst/>
                <a:latin typeface="+mn-lt"/>
                <a:ea typeface="+mn-ea"/>
                <a:cs typeface="+mn-cs"/>
              </a:rPr>
              <a:t>move the case forward without forcing the facts.</a:t>
            </a:r>
            <a:r>
              <a:rPr lang="en-US" sz="1200" b="0" i="0" kern="1200" dirty="0">
                <a:solidFill>
                  <a:schemeClr val="tx1"/>
                </a:solidFill>
                <a:effectLst/>
                <a:latin typeface="+mn-lt"/>
                <a:ea typeface="+mn-ea"/>
                <a:cs typeface="+mn-cs"/>
              </a:rPr>
              <a:t> Create a near-term structure, select a qualified interventionist, require appropriate parallel parent work, and set an early review date. If the plan is stalled, determine why and modify it rather than allowing more of the same. </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22</a:t>
            </a:fld>
            <a:endParaRPr lang="en-US"/>
          </a:p>
        </p:txBody>
      </p:sp>
    </p:spTree>
    <p:extLst>
      <p:ext uri="{BB962C8B-B14F-4D97-AF65-F5344CB8AC3E}">
        <p14:creationId xmlns:p14="http://schemas.microsoft.com/office/powerpoint/2010/main" val="368915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D2993-87CA-F7C9-3FAB-7D54BBD7B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9A6341-F41D-502D-356B-55AA672FF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A46895-73AE-8CE7-9571-1AB064F9AE55}"/>
              </a:ext>
            </a:extLst>
          </p:cNvPr>
          <p:cNvSpPr>
            <a:spLocks noGrp="1"/>
          </p:cNvSpPr>
          <p:nvPr>
            <p:ph type="body" idx="1"/>
          </p:nvPr>
        </p:nvSpPr>
        <p:spPr/>
        <p:txBody>
          <a:bodyPr/>
          <a:lstStyle/>
          <a:p>
            <a:r>
              <a:rPr lang="en-US" dirty="0"/>
              <a:t>This slide is about avoiding two opposite errors: passive delay and reflexive acceleration. Delay should not mean leaving the family in an unstructured holding pattern. Even while the facts and clinical needs are being clarified, the court can create movement through early case management, a predictable interim structure, timely provider selection, and a scheduled review date.</a:t>
            </a:r>
          </a:p>
          <a:p>
            <a:endParaRPr lang="en-US" dirty="0"/>
          </a:p>
          <a:p>
            <a:r>
              <a:rPr lang="en-US" dirty="0"/>
              <a:t>At the same time, urgency should not be confused with force. If new safety information emerges, trauma symptoms intensify, or credible concerns are raised, the response should be reassessed and tailored. Moving promptly means making the next sound decision—not pressing ahead with a plan that no longer fits the information available.</a:t>
            </a:r>
          </a:p>
          <a:p>
            <a:endParaRPr lang="en-US" dirty="0"/>
          </a:p>
          <a:p>
            <a:r>
              <a:rPr lang="en-US" dirty="0"/>
              <a:t>The sequence at the bottom offers a practical framework. First, clarify what is actually blocking progress. Next, establish protective and predictable interim conditions. Then initiate the intervention that matches the identified barrier, monitor observable progress, and adjust promptly if the plan is not working.</a:t>
            </a:r>
          </a:p>
          <a:p>
            <a:endParaRPr lang="en-US" dirty="0"/>
          </a:p>
          <a:p>
            <a:r>
              <a:rPr lang="en-US" dirty="0"/>
              <a:t>The court does not need every uncertainty resolved before taking a useful step. It does need to identify what must happen now to prevent further relational deterioration, assign responsibility, and set a meaningful point for review. The key takeaway is that urgency and caution are not opposites: a well-managed case can move forward promptly while remaining responsive to safety and clinical information.</a:t>
            </a:r>
          </a:p>
        </p:txBody>
      </p:sp>
      <p:sp>
        <p:nvSpPr>
          <p:cNvPr id="4" name="Slide Number Placeholder 3">
            <a:extLst>
              <a:ext uri="{FF2B5EF4-FFF2-40B4-BE49-F238E27FC236}">
                <a16:creationId xmlns:a16="http://schemas.microsoft.com/office/drawing/2014/main" id="{9DF9E792-55C6-CD08-73DF-C9532E6215C3}"/>
              </a:ext>
            </a:extLst>
          </p:cNvPr>
          <p:cNvSpPr>
            <a:spLocks noGrp="1"/>
          </p:cNvSpPr>
          <p:nvPr>
            <p:ph type="sldNum" sz="quarter" idx="5"/>
          </p:nvPr>
        </p:nvSpPr>
        <p:spPr/>
        <p:txBody>
          <a:bodyPr/>
          <a:lstStyle/>
          <a:p>
            <a:fld id="{1FA18019-FDA1-E147-B89A-CC26C0993F64}" type="slidenum">
              <a:rPr lang="en-US" smtClean="0"/>
              <a:t>23</a:t>
            </a:fld>
            <a:endParaRPr lang="en-US"/>
          </a:p>
        </p:txBody>
      </p:sp>
    </p:spTree>
    <p:extLst>
      <p:ext uri="{BB962C8B-B14F-4D97-AF65-F5344CB8AC3E}">
        <p14:creationId xmlns:p14="http://schemas.microsoft.com/office/powerpoint/2010/main" val="2277967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1AE4B-07BE-460D-DA3C-405A61854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143C1-FA81-5073-98B8-E06EECCA79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20C563-F383-38A0-DD27-8C5D011D66F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This slide brings the practical themes together. </a:t>
            </a:r>
            <a:r>
              <a:rPr lang="en-US" sz="1200" b="1" i="0" kern="1200" dirty="0">
                <a:solidFill>
                  <a:schemeClr val="tx1"/>
                </a:solidFill>
                <a:effectLst/>
                <a:latin typeface="+mn-lt"/>
                <a:ea typeface="+mn-ea"/>
                <a:cs typeface="+mn-cs"/>
              </a:rPr>
              <a:t>Assess before prescribing.</a:t>
            </a:r>
            <a:r>
              <a:rPr lang="en-US" sz="1200" b="0" i="0" kern="1200" dirty="0">
                <a:solidFill>
                  <a:schemeClr val="tx1"/>
                </a:solidFill>
                <a:effectLst/>
                <a:latin typeface="+mn-lt"/>
                <a:ea typeface="+mn-ea"/>
                <a:cs typeface="+mn-cs"/>
              </a:rPr>
              <a:t> A contact problem may have several contributing causes, and the intervention should be matched to the barriers actually identified—not to a label applied at the outset.</a:t>
            </a:r>
          </a:p>
          <a:p>
            <a:r>
              <a:rPr lang="en-US" sz="1200" b="1" i="0" kern="1200" dirty="0">
                <a:solidFill>
                  <a:schemeClr val="tx1"/>
                </a:solidFill>
                <a:effectLst/>
                <a:latin typeface="+mn-lt"/>
                <a:ea typeface="+mn-ea"/>
                <a:cs typeface="+mn-cs"/>
              </a:rPr>
              <a:t>Screen for safety and trauma, and keep screening.</a:t>
            </a:r>
            <a:r>
              <a:rPr lang="en-US" sz="1200" b="0" i="0" kern="1200" dirty="0">
                <a:solidFill>
                  <a:schemeClr val="tx1"/>
                </a:solidFill>
                <a:effectLst/>
                <a:latin typeface="+mn-lt"/>
                <a:ea typeface="+mn-ea"/>
                <a:cs typeface="+mn-cs"/>
              </a:rPr>
              <a:t> Readiness can change as new information emerges. A court order establishes authority and expectations; it does not, by itself, establish that the child or adults are ready for a particular step. If safety concerns arise or a phase is not working, the plan needs a route for reassessment.</a:t>
            </a:r>
          </a:p>
          <a:p>
            <a:r>
              <a:rPr lang="en-US" sz="1200" b="1" i="0" kern="1200" dirty="0">
                <a:solidFill>
                  <a:schemeClr val="tx1"/>
                </a:solidFill>
                <a:effectLst/>
                <a:latin typeface="+mn-lt"/>
                <a:ea typeface="+mn-ea"/>
                <a:cs typeface="+mn-cs"/>
              </a:rPr>
              <a:t>Require the adults to do their part.</a:t>
            </a:r>
            <a:r>
              <a:rPr lang="en-US" sz="1200" b="0" i="0" kern="1200" dirty="0">
                <a:solidFill>
                  <a:schemeClr val="tx1"/>
                </a:solidFill>
                <a:effectLst/>
                <a:latin typeface="+mn-lt"/>
                <a:ea typeface="+mn-ea"/>
                <a:cs typeface="+mn-cs"/>
              </a:rPr>
              <a:t> Parallel parent work may be necessary to create the conditions for repair. Orders should identify responsibilities, coordinate with the parenting plan, define the provider’s role, and include review points. Progress should be measured incrementally—not only by whether unrestricted contact has occurred, but by whether the family is moving toward safer, more sustainable participation.</a:t>
            </a:r>
          </a:p>
          <a:p>
            <a:r>
              <a:rPr lang="en-US" sz="1200" b="0" i="0" kern="1200" dirty="0">
                <a:solidFill>
                  <a:schemeClr val="tx1"/>
                </a:solidFill>
                <a:effectLst/>
                <a:latin typeface="+mn-lt"/>
                <a:ea typeface="+mn-ea"/>
                <a:cs typeface="+mn-cs"/>
              </a:rPr>
              <a:t>The corresponding cautions are equally important. Do not let </a:t>
            </a:r>
            <a:r>
              <a:rPr lang="en-US" sz="1200" b="1" i="0" kern="1200" dirty="0">
                <a:solidFill>
                  <a:schemeClr val="tx1"/>
                </a:solidFill>
                <a:effectLst/>
                <a:latin typeface="+mn-lt"/>
                <a:ea typeface="+mn-ea"/>
                <a:cs typeface="+mn-cs"/>
              </a:rPr>
              <a:t>one label stand in for a full formulation</a:t>
            </a:r>
            <a:r>
              <a:rPr lang="en-US" sz="1200" b="0" i="0" kern="1200" dirty="0">
                <a:solidFill>
                  <a:schemeClr val="tx1"/>
                </a:solidFill>
                <a:effectLst/>
                <a:latin typeface="+mn-lt"/>
                <a:ea typeface="+mn-ea"/>
                <a:cs typeface="+mn-cs"/>
              </a:rPr>
              <a:t>. Do not ask a therapist or interventionist to resolve contested facts that belong in the legal process. And do not use treatment disclosures as discovery or turn routine clinical developments into litigation weapons; doing so can distort the provider’s role and undermine candor.</a:t>
            </a:r>
          </a:p>
          <a:p>
            <a:r>
              <a:rPr lang="en-US" sz="1200" b="0" i="0" kern="1200" dirty="0">
                <a:solidFill>
                  <a:schemeClr val="tx1"/>
                </a:solidFill>
                <a:effectLst/>
                <a:latin typeface="+mn-lt"/>
                <a:ea typeface="+mn-ea"/>
                <a:cs typeface="+mn-cs"/>
              </a:rPr>
              <a:t>Finally, avoid two opposite errors: </a:t>
            </a:r>
            <a:r>
              <a:rPr lang="en-US" sz="1200" b="1" i="0" kern="1200" dirty="0">
                <a:solidFill>
                  <a:schemeClr val="tx1"/>
                </a:solidFill>
                <a:effectLst/>
                <a:latin typeface="+mn-lt"/>
                <a:ea typeface="+mn-ea"/>
                <a:cs typeface="+mn-cs"/>
              </a:rPr>
              <a:t>a rigid end point that ignores safety and clinical information, and prolonged drift without a structured reassessment</a:t>
            </a:r>
            <a:r>
              <a:rPr lang="en-US" sz="1200" b="0" i="0" kern="1200" dirty="0">
                <a:solidFill>
                  <a:schemeClr val="tx1"/>
                </a:solidFill>
                <a:effectLst/>
                <a:latin typeface="+mn-lt"/>
                <a:ea typeface="+mn-ea"/>
                <a:cs typeface="+mn-cs"/>
              </a:rPr>
              <a:t>. The court and counsel can set clear goals, guardrails, and timely review while allowing the intervention to respond to what is learned. Throughout, the child should be protected from adult conflict and from confusion about what the provider is—and is not—there to do.</a:t>
            </a:r>
          </a:p>
          <a:p>
            <a:endParaRPr lang="en-US" dirty="0"/>
          </a:p>
        </p:txBody>
      </p:sp>
      <p:sp>
        <p:nvSpPr>
          <p:cNvPr id="4" name="Slide Number Placeholder 3">
            <a:extLst>
              <a:ext uri="{FF2B5EF4-FFF2-40B4-BE49-F238E27FC236}">
                <a16:creationId xmlns:a16="http://schemas.microsoft.com/office/drawing/2014/main" id="{7D4F009E-7BF2-9D35-5C11-C7BBCCB56196}"/>
              </a:ext>
            </a:extLst>
          </p:cNvPr>
          <p:cNvSpPr>
            <a:spLocks noGrp="1"/>
          </p:cNvSpPr>
          <p:nvPr>
            <p:ph type="sldNum" sz="quarter" idx="5"/>
          </p:nvPr>
        </p:nvSpPr>
        <p:spPr/>
        <p:txBody>
          <a:bodyPr/>
          <a:lstStyle/>
          <a:p>
            <a:fld id="{1FA18019-FDA1-E147-B89A-CC26C0993F64}" type="slidenum">
              <a:rPr lang="en-US" smtClean="0"/>
              <a:t>24</a:t>
            </a:fld>
            <a:endParaRPr lang="en-US"/>
          </a:p>
        </p:txBody>
      </p:sp>
    </p:spTree>
    <p:extLst>
      <p:ext uri="{BB962C8B-B14F-4D97-AF65-F5344CB8AC3E}">
        <p14:creationId xmlns:p14="http://schemas.microsoft.com/office/powerpoint/2010/main" val="4114503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432825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 want to close by changing the question we bring to these cases. </a:t>
            </a:r>
            <a:r>
              <a:rPr lang="en-US" sz="1200" b="1" i="0" kern="1200" dirty="0">
                <a:solidFill>
                  <a:schemeClr val="tx1"/>
                </a:solidFill>
                <a:effectLst/>
                <a:latin typeface="+mn-lt"/>
                <a:ea typeface="+mn-ea"/>
                <a:cs typeface="+mn-cs"/>
              </a:rPr>
              <a:t>“How do we make this child reunify?”</a:t>
            </a:r>
            <a:r>
              <a:rPr lang="en-US" sz="1200" b="0" i="0" kern="1200" dirty="0">
                <a:solidFill>
                  <a:schemeClr val="tx1"/>
                </a:solidFill>
                <a:effectLst/>
                <a:latin typeface="+mn-lt"/>
                <a:ea typeface="+mn-ea"/>
                <a:cs typeface="+mn-cs"/>
              </a:rPr>
              <a:t> puts the burden on the child and assumes we already know the right outcome and the route to it. The more useful question is: </a:t>
            </a:r>
            <a:r>
              <a:rPr lang="en-US" sz="1200" b="1" i="0" kern="1200" dirty="0">
                <a:solidFill>
                  <a:schemeClr val="tx1"/>
                </a:solidFill>
                <a:effectLst/>
                <a:latin typeface="+mn-lt"/>
                <a:ea typeface="+mn-ea"/>
                <a:cs typeface="+mn-cs"/>
              </a:rPr>
              <a:t>“What does this family need—legally, clinically, and structurally—to make safe and durable relationship repair possible?”</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That question keeps each of us within our role. The court addresses legal authority and disputed issues; counsel helps establish workable expectations and reduce unnecessary conflict; and the provider assesses and carries out the defined intervention within appropriate boundaries. The parents have responsibilities too. The child should not be expected to accomplish through attendance what the adults and the system have not yet made possible.</a:t>
            </a:r>
          </a:p>
          <a:p>
            <a:r>
              <a:rPr lang="en-US" sz="1200" b="0" i="0" kern="1200" dirty="0">
                <a:solidFill>
                  <a:schemeClr val="tx1"/>
                </a:solidFill>
                <a:effectLst/>
                <a:latin typeface="+mn-lt"/>
                <a:ea typeface="+mn-ea"/>
                <a:cs typeface="+mn-cs"/>
              </a:rPr>
              <a:t>If you remember three points, let them be these. </a:t>
            </a:r>
            <a:r>
              <a:rPr lang="en-US" sz="1200" b="1" i="0" kern="1200" dirty="0">
                <a:solidFill>
                  <a:schemeClr val="tx1"/>
                </a:solidFill>
                <a:effectLst/>
                <a:latin typeface="+mn-lt"/>
                <a:ea typeface="+mn-ea"/>
                <a:cs typeface="+mn-cs"/>
              </a:rPr>
              <a:t>First, formulate broadly and label cautiously. </a:t>
            </a:r>
            <a:r>
              <a:rPr lang="en-US" sz="1200" b="0" i="0" kern="1200" dirty="0">
                <a:solidFill>
                  <a:schemeClr val="tx1"/>
                </a:solidFill>
                <a:effectLst/>
                <a:latin typeface="+mn-lt"/>
                <a:ea typeface="+mn-ea"/>
                <a:cs typeface="+mn-cs"/>
              </a:rPr>
              <a:t>Take the child’s experience seriously, consider multiple explanations, and revise the formulation when new information warrants it.</a:t>
            </a:r>
          </a:p>
          <a:p>
            <a:r>
              <a:rPr lang="en-US" sz="1200" b="1" i="0" kern="1200" dirty="0">
                <a:solidFill>
                  <a:schemeClr val="tx1"/>
                </a:solidFill>
                <a:effectLst/>
                <a:latin typeface="+mn-lt"/>
                <a:ea typeface="+mn-ea"/>
                <a:cs typeface="+mn-cs"/>
              </a:rPr>
              <a:t>Second, sequence the work.</a:t>
            </a:r>
            <a:r>
              <a:rPr lang="en-US" sz="1200" b="0" i="0" kern="1200" dirty="0">
                <a:solidFill>
                  <a:schemeClr val="tx1"/>
                </a:solidFill>
                <a:effectLst/>
                <a:latin typeface="+mn-lt"/>
                <a:ea typeface="+mn-ea"/>
                <a:cs typeface="+mn-cs"/>
              </a:rPr>
              <a:t> Address safety and stabilization, then the skills and behavior changes needed to support contact. A court order or a scheduled session cannot substitute for readiness.</a:t>
            </a:r>
          </a:p>
          <a:p>
            <a:r>
              <a:rPr lang="en-US" sz="1200" b="1" i="0" kern="1200" dirty="0">
                <a:solidFill>
                  <a:schemeClr val="tx1"/>
                </a:solidFill>
                <a:effectLst/>
                <a:latin typeface="+mn-lt"/>
                <a:ea typeface="+mn-ea"/>
                <a:cs typeface="+mn-cs"/>
              </a:rPr>
              <a:t>Third, build a process that can respond to reality.</a:t>
            </a:r>
            <a:r>
              <a:rPr lang="en-US" sz="1200" b="0" i="0" kern="1200" dirty="0">
                <a:solidFill>
                  <a:schemeClr val="tx1"/>
                </a:solidFill>
                <a:effectLst/>
                <a:latin typeface="+mn-lt"/>
                <a:ea typeface="+mn-ea"/>
                <a:cs typeface="+mn-cs"/>
              </a:rPr>
              <a:t> Clear, coordinated orders; defined provider roles; parallel parent work; and early review help us identify obstacles before the case drifts or the intervention is asked to do something it cannot do.</a:t>
            </a:r>
          </a:p>
          <a:p>
            <a:r>
              <a:rPr lang="en-US" sz="1200" b="0" i="0" kern="1200" dirty="0">
                <a:solidFill>
                  <a:schemeClr val="tx1"/>
                </a:solidFill>
                <a:effectLst/>
                <a:latin typeface="+mn-lt"/>
                <a:ea typeface="+mn-ea"/>
                <a:cs typeface="+mn-cs"/>
              </a:rPr>
              <a:t>The goal is not contact at any cost, or an indefinite process without direction. It is a </a:t>
            </a:r>
            <a:r>
              <a:rPr lang="en-US" sz="1200" b="1" i="0" kern="1200" dirty="0">
                <a:solidFill>
                  <a:schemeClr val="tx1"/>
                </a:solidFill>
                <a:effectLst/>
                <a:latin typeface="+mn-lt"/>
                <a:ea typeface="+mn-ea"/>
                <a:cs typeface="+mn-cs"/>
              </a:rPr>
              <a:t>thoughtful, accountable path toward safe and durable relationship repair where that is possible</a:t>
            </a:r>
            <a:r>
              <a:rPr lang="en-US" sz="1200" b="0" i="0" kern="1200" dirty="0">
                <a:solidFill>
                  <a:schemeClr val="tx1"/>
                </a:solidFill>
                <a:effectLst/>
                <a:latin typeface="+mn-lt"/>
                <a:ea typeface="+mn-ea"/>
                <a:cs typeface="+mn-cs"/>
              </a:rPr>
              <a:t>—and a willingness to reassess when the facts tell us a different response is needed.</a:t>
            </a:r>
          </a:p>
          <a:p>
            <a:endParaRPr lang="en-US" dirty="0"/>
          </a:p>
        </p:txBody>
      </p:sp>
      <p:sp>
        <p:nvSpPr>
          <p:cNvPr id="4" name="Slide Number Placeholder 3"/>
          <p:cNvSpPr>
            <a:spLocks noGrp="1"/>
          </p:cNvSpPr>
          <p:nvPr>
            <p:ph type="sldNum" sz="quarter" idx="5"/>
          </p:nvPr>
        </p:nvSpPr>
        <p:spPr/>
        <p:txBody>
          <a:bodyPr/>
          <a:lstStyle/>
          <a:p>
            <a:fld id="{1FA18019-FDA1-E147-B89A-CC26C0993F64}" type="slidenum">
              <a:rPr lang="en-US" smtClean="0"/>
              <a:t>26</a:t>
            </a:fld>
            <a:endParaRPr lang="en-US"/>
          </a:p>
        </p:txBody>
      </p:sp>
    </p:spTree>
    <p:extLst>
      <p:ext uri="{BB962C8B-B14F-4D97-AF65-F5344CB8AC3E}">
        <p14:creationId xmlns:p14="http://schemas.microsoft.com/office/powerpoint/2010/main" val="4076341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This program is educational and is not a substitute for individualized legal, clinical, forensic, or child-protection assessment. </a:t>
            </a:r>
            <a:endParaRPr lang="en-US"/>
          </a:p>
        </p:txBody>
      </p:sp>
      <p:sp>
        <p:nvSpPr>
          <p:cNvPr id="4" name="Slide Number Placeholder 3"/>
          <p:cNvSpPr>
            <a:spLocks noGrp="1"/>
          </p:cNvSpPr>
          <p:nvPr>
            <p:ph type="sldNum" sz="quarter" idx="5"/>
          </p:nvPr>
        </p:nvSpPr>
        <p:spPr/>
        <p:txBody>
          <a:bodyPr/>
          <a:lstStyle/>
          <a:p>
            <a:fld id="{1FA18019-FDA1-E147-B89A-CC26C0993F64}" type="slidenum">
              <a:rPr lang="en-US" smtClean="0"/>
              <a:t>27</a:t>
            </a:fld>
            <a:endParaRPr lang="en-US"/>
          </a:p>
        </p:txBody>
      </p:sp>
    </p:spTree>
    <p:extLst>
      <p:ext uri="{BB962C8B-B14F-4D97-AF65-F5344CB8AC3E}">
        <p14:creationId xmlns:p14="http://schemas.microsoft.com/office/powerpoint/2010/main" val="2784476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49B3CE9D-0B3E-2F4E-B859-BB9FC9E97D76}"/>
              </a:ext>
            </a:extLst>
          </p:cNvPr>
          <p:cNvSpPr>
            <a:spLocks noGrp="1"/>
          </p:cNvSpPr>
          <p:nvPr>
            <p:ph type="subTitle" idx="1"/>
          </p:nvPr>
        </p:nvSpPr>
        <p:spPr>
          <a:xfrm>
            <a:off x="851067" y="4645763"/>
            <a:ext cx="5498757" cy="1335961"/>
          </a:xfrm>
        </p:spPr>
        <p:txBody>
          <a:bodyPr>
            <a:normAutofit/>
          </a:bodyPr>
          <a:lstStyle>
            <a:lvl1pPr marL="0" indent="0" algn="l">
              <a:buNone/>
              <a:defRPr sz="2400" b="1" i="0">
                <a:solidFill>
                  <a:schemeClr val="bg1"/>
                </a:solidFill>
                <a:latin typeface="Raleway SemiBold" panose="020B00030301010600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Title 1">
            <a:extLst>
              <a:ext uri="{FF2B5EF4-FFF2-40B4-BE49-F238E27FC236}">
                <a16:creationId xmlns:a16="http://schemas.microsoft.com/office/drawing/2014/main" id="{8EF8B166-3DE3-7F4A-9608-30AEB4D0B132}"/>
              </a:ext>
            </a:extLst>
          </p:cNvPr>
          <p:cNvSpPr>
            <a:spLocks noGrp="1"/>
          </p:cNvSpPr>
          <p:nvPr>
            <p:ph type="ctrTitle"/>
          </p:nvPr>
        </p:nvSpPr>
        <p:spPr>
          <a:xfrm>
            <a:off x="851067" y="2001613"/>
            <a:ext cx="5498757" cy="2269524"/>
          </a:xfrm>
        </p:spPr>
        <p:txBody>
          <a:bodyPr anchor="ctr">
            <a:noAutofit/>
          </a:bodyPr>
          <a:lstStyle>
            <a:lvl1pPr algn="l">
              <a:defRPr sz="4800" b="1" i="0">
                <a:solidFill>
                  <a:schemeClr val="bg1"/>
                </a:solidFill>
                <a:latin typeface="Raleway" panose="020B0003030101060003" pitchFamily="34" charset="0"/>
              </a:defRPr>
            </a:lvl1pPr>
          </a:lstStyle>
          <a:p>
            <a:r>
              <a:rPr lang="en-US"/>
              <a:t>Click to edit Master title style</a:t>
            </a:r>
          </a:p>
        </p:txBody>
      </p:sp>
    </p:spTree>
    <p:extLst>
      <p:ext uri="{BB962C8B-B14F-4D97-AF65-F5344CB8AC3E}">
        <p14:creationId xmlns:p14="http://schemas.microsoft.com/office/powerpoint/2010/main" val="3348726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974D3-62B2-3F41-ADA4-9DF359F3A529}"/>
              </a:ext>
            </a:extLst>
          </p:cNvPr>
          <p:cNvSpPr>
            <a:spLocks noGrp="1"/>
          </p:cNvSpPr>
          <p:nvPr>
            <p:ph type="title"/>
          </p:nvPr>
        </p:nvSpPr>
        <p:spPr>
          <a:xfrm>
            <a:off x="838202" y="1671394"/>
            <a:ext cx="10515598"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DD577B75-0CAE-C940-AA46-DF8E94DECD99}"/>
              </a:ext>
            </a:extLst>
          </p:cNvPr>
          <p:cNvSpPr>
            <a:spLocks noGrp="1"/>
          </p:cNvSpPr>
          <p:nvPr>
            <p:ph idx="1"/>
          </p:nvPr>
        </p:nvSpPr>
        <p:spPr>
          <a:xfrm>
            <a:off x="838199" y="3012161"/>
            <a:ext cx="10515597" cy="2174445"/>
          </a:xfrm>
        </p:spPr>
        <p:txBody>
          <a:bodyPr/>
          <a:lstStyle>
            <a:lvl3pPr>
              <a:defRPr>
                <a:solidFill>
                  <a:schemeClr val="bg2">
                    <a:lumMod val="50000"/>
                  </a:schemeClr>
                </a:solidFill>
              </a:defRPr>
            </a:lvl3pPr>
            <a:lvl4pPr>
              <a:defRPr>
                <a:solidFill>
                  <a:schemeClr val="accent1"/>
                </a:solidFill>
              </a:defRPr>
            </a:lvl4pPr>
            <a:lvl5pPr>
              <a:defRPr>
                <a:solidFill>
                  <a:srgbClr val="9DC8C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Date Placeholder 3">
            <a:extLst>
              <a:ext uri="{FF2B5EF4-FFF2-40B4-BE49-F238E27FC236}">
                <a16:creationId xmlns:a16="http://schemas.microsoft.com/office/drawing/2014/main" id="{8D31FEB0-FF4B-E14B-AC68-8B15BA086D88}"/>
              </a:ext>
            </a:extLst>
          </p:cNvPr>
          <p:cNvSpPr>
            <a:spLocks noGrp="1"/>
          </p:cNvSpPr>
          <p:nvPr>
            <p:ph type="dt" sz="half" idx="10"/>
          </p:nvPr>
        </p:nvSpPr>
        <p:spPr>
          <a:xfrm>
            <a:off x="1758461" y="5993667"/>
            <a:ext cx="2549767" cy="365125"/>
          </a:xfrm>
          <a:prstGeom prst="rect">
            <a:avLst/>
          </a:prstGeom>
        </p:spPr>
        <p:txBody>
          <a:bodyPr/>
          <a:lstStyle>
            <a:lvl1pPr>
              <a:defRPr b="1" i="0">
                <a:solidFill>
                  <a:schemeClr val="bg2">
                    <a:lumMod val="50000"/>
                  </a:schemeClr>
                </a:solidFill>
                <a:latin typeface="Raleway SemiBold" panose="020B0003030101060003" pitchFamily="34" charset="0"/>
              </a:defRPr>
            </a:lvl1pPr>
          </a:lstStyle>
          <a:p>
            <a:endParaRPr lang="en-US"/>
          </a:p>
        </p:txBody>
      </p:sp>
      <p:sp>
        <p:nvSpPr>
          <p:cNvPr id="22" name="Slide Number Placeholder 5">
            <a:extLst>
              <a:ext uri="{FF2B5EF4-FFF2-40B4-BE49-F238E27FC236}">
                <a16:creationId xmlns:a16="http://schemas.microsoft.com/office/drawing/2014/main" id="{CD87DF3C-553D-D949-9603-50EE2ED32650}"/>
              </a:ext>
            </a:extLst>
          </p:cNvPr>
          <p:cNvSpPr>
            <a:spLocks noGrp="1"/>
          </p:cNvSpPr>
          <p:nvPr>
            <p:ph type="sldNum" sz="quarter" idx="12"/>
          </p:nvPr>
        </p:nvSpPr>
        <p:spPr>
          <a:xfrm>
            <a:off x="838199" y="5991225"/>
            <a:ext cx="498232" cy="365125"/>
          </a:xfrm>
          <a:prstGeom prst="rect">
            <a:avLst/>
          </a:prstGeom>
        </p:spPr>
        <p:txBody>
          <a:bodyPr/>
          <a:lstStyle>
            <a:lvl1pPr algn="l">
              <a:defRPr b="1" i="0">
                <a:solidFill>
                  <a:schemeClr val="bg2">
                    <a:lumMod val="50000"/>
                  </a:schemeClr>
                </a:solidFill>
                <a:latin typeface="Raleway SemiBold" panose="020B0003030101060003" pitchFamily="34" charset="0"/>
              </a:defRPr>
            </a:lvl1pPr>
          </a:lstStyle>
          <a:p>
            <a:fld id="{33AB4013-E62A-FD47-8DF1-A95BB9F79CBE}" type="slidenum">
              <a:rPr lang="en-US" smtClean="0"/>
              <a:pPr/>
              <a:t>‹#›</a:t>
            </a:fld>
            <a:endParaRPr lang="en-US"/>
          </a:p>
        </p:txBody>
      </p:sp>
      <p:cxnSp>
        <p:nvCxnSpPr>
          <p:cNvPr id="29" name="Straight Connector 28">
            <a:extLst>
              <a:ext uri="{FF2B5EF4-FFF2-40B4-BE49-F238E27FC236}">
                <a16:creationId xmlns:a16="http://schemas.microsoft.com/office/drawing/2014/main" id="{A66E4D3E-879C-B84E-9BA5-870E6771FC8B}"/>
              </a:ext>
            </a:extLst>
          </p:cNvPr>
          <p:cNvCxnSpPr>
            <a:cxnSpLocks/>
          </p:cNvCxnSpPr>
          <p:nvPr userDrawn="1"/>
        </p:nvCxnSpPr>
        <p:spPr>
          <a:xfrm>
            <a:off x="1465384" y="6021387"/>
            <a:ext cx="0" cy="276224"/>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0F47FD01-4A22-5C41-9857-0060667734E8}"/>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440907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BDFFF-4EBF-E744-81DA-368B114BF069}"/>
              </a:ext>
            </a:extLst>
          </p:cNvPr>
          <p:cNvSpPr>
            <a:spLocks noGrp="1"/>
          </p:cNvSpPr>
          <p:nvPr>
            <p:ph type="title"/>
          </p:nvPr>
        </p:nvSpPr>
        <p:spPr>
          <a:xfrm>
            <a:off x="831850" y="1709739"/>
            <a:ext cx="10515600" cy="2451954"/>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101081-4280-2248-9C1E-484FC3603A12}"/>
              </a:ext>
            </a:extLst>
          </p:cNvPr>
          <p:cNvSpPr>
            <a:spLocks noGrp="1"/>
          </p:cNvSpPr>
          <p:nvPr>
            <p:ph type="body" idx="1"/>
          </p:nvPr>
        </p:nvSpPr>
        <p:spPr>
          <a:xfrm>
            <a:off x="831850" y="4161693"/>
            <a:ext cx="10515600" cy="1311173"/>
          </a:xfrm>
        </p:spPr>
        <p:txBody>
          <a:bodyPr/>
          <a:lstStyle>
            <a:lvl1pPr marL="0" indent="0">
              <a:buNone/>
              <a:defRPr sz="24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Slide Number Placeholder 5">
            <a:extLst>
              <a:ext uri="{FF2B5EF4-FFF2-40B4-BE49-F238E27FC236}">
                <a16:creationId xmlns:a16="http://schemas.microsoft.com/office/drawing/2014/main" id="{B5929730-3648-204C-A7AA-1829848A7324}"/>
              </a:ext>
            </a:extLst>
          </p:cNvPr>
          <p:cNvSpPr>
            <a:spLocks noGrp="1"/>
          </p:cNvSpPr>
          <p:nvPr>
            <p:ph type="sldNum" sz="quarter" idx="12"/>
          </p:nvPr>
        </p:nvSpPr>
        <p:spPr>
          <a:xfrm>
            <a:off x="838199" y="5991225"/>
            <a:ext cx="498232" cy="365125"/>
          </a:xfrm>
          <a:prstGeom prst="rect">
            <a:avLst/>
          </a:prstGeom>
        </p:spPr>
        <p:txBody>
          <a:bodyPr/>
          <a:lstStyle>
            <a:lvl1pPr algn="l">
              <a:defRPr>
                <a:solidFill>
                  <a:schemeClr val="bg2">
                    <a:lumMod val="50000"/>
                  </a:schemeClr>
                </a:solidFill>
              </a:defRPr>
            </a:lvl1pPr>
          </a:lstStyle>
          <a:p>
            <a:fld id="{33AB4013-E62A-FD47-8DF1-A95BB9F79CBE}" type="slidenum">
              <a:rPr lang="en-US" smtClean="0"/>
              <a:pPr/>
              <a:t>‹#›</a:t>
            </a:fld>
            <a:endParaRPr lang="en-US"/>
          </a:p>
        </p:txBody>
      </p:sp>
      <p:cxnSp>
        <p:nvCxnSpPr>
          <p:cNvPr id="15" name="Straight Connector 14">
            <a:extLst>
              <a:ext uri="{FF2B5EF4-FFF2-40B4-BE49-F238E27FC236}">
                <a16:creationId xmlns:a16="http://schemas.microsoft.com/office/drawing/2014/main" id="{4B2CEF1E-CA4E-7549-AC15-B07E37D79301}"/>
              </a:ext>
            </a:extLst>
          </p:cNvPr>
          <p:cNvCxnSpPr>
            <a:cxnSpLocks/>
          </p:cNvCxnSpPr>
          <p:nvPr userDrawn="1"/>
        </p:nvCxnSpPr>
        <p:spPr>
          <a:xfrm>
            <a:off x="1465384" y="6021387"/>
            <a:ext cx="0" cy="276224"/>
          </a:xfrm>
          <a:prstGeom prst="line">
            <a:avLst/>
          </a:prstGeom>
        </p:spPr>
        <p:style>
          <a:lnRef idx="1">
            <a:schemeClr val="accent1"/>
          </a:lnRef>
          <a:fillRef idx="0">
            <a:schemeClr val="accent1"/>
          </a:fillRef>
          <a:effectRef idx="0">
            <a:schemeClr val="accent1"/>
          </a:effectRef>
          <a:fontRef idx="minor">
            <a:schemeClr val="tx1"/>
          </a:fontRef>
        </p:style>
      </p:cxnSp>
      <p:sp>
        <p:nvSpPr>
          <p:cNvPr id="16" name="Date Placeholder 3">
            <a:extLst>
              <a:ext uri="{FF2B5EF4-FFF2-40B4-BE49-F238E27FC236}">
                <a16:creationId xmlns:a16="http://schemas.microsoft.com/office/drawing/2014/main" id="{FFD90670-EF9F-764C-AAFB-466617C93FA0}"/>
              </a:ext>
            </a:extLst>
          </p:cNvPr>
          <p:cNvSpPr>
            <a:spLocks noGrp="1"/>
          </p:cNvSpPr>
          <p:nvPr>
            <p:ph type="dt" sz="half" idx="10"/>
          </p:nvPr>
        </p:nvSpPr>
        <p:spPr>
          <a:xfrm>
            <a:off x="1758461" y="5993667"/>
            <a:ext cx="2549767" cy="365125"/>
          </a:xfrm>
          <a:prstGeom prst="rect">
            <a:avLst/>
          </a:prstGeom>
        </p:spPr>
        <p:txBody>
          <a:bodyPr/>
          <a:lstStyle>
            <a:lvl1pPr>
              <a:defRPr>
                <a:solidFill>
                  <a:schemeClr val="bg2">
                    <a:lumMod val="50000"/>
                  </a:schemeClr>
                </a:solidFill>
              </a:defRPr>
            </a:lvl1pPr>
          </a:lstStyle>
          <a:p>
            <a:endParaRPr lang="en-US"/>
          </a:p>
        </p:txBody>
      </p:sp>
      <p:pic>
        <p:nvPicPr>
          <p:cNvPr id="4" name="Picture 3">
            <a:extLst>
              <a:ext uri="{FF2B5EF4-FFF2-40B4-BE49-F238E27FC236}">
                <a16:creationId xmlns:a16="http://schemas.microsoft.com/office/drawing/2014/main" id="{8EB0E164-8345-F583-527F-EDD48A4E4FBA}"/>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3978730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C3FBB-5FFC-8C4B-851D-EB203451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FEED5F-FFE1-8B48-B0E8-EB569C8C61A2}"/>
              </a:ext>
            </a:extLst>
          </p:cNvPr>
          <p:cNvSpPr>
            <a:spLocks noGrp="1"/>
          </p:cNvSpPr>
          <p:nvPr>
            <p:ph sz="half" idx="1"/>
          </p:nvPr>
        </p:nvSpPr>
        <p:spPr>
          <a:xfrm>
            <a:off x="838200" y="1825625"/>
            <a:ext cx="5181600" cy="3647241"/>
          </a:xfrm>
        </p:spPr>
        <p:txBody>
          <a:bodyPr/>
          <a:lstStyle>
            <a:lvl3pPr>
              <a:defRPr>
                <a:solidFill>
                  <a:schemeClr val="bg2">
                    <a:lumMod val="50000"/>
                  </a:schemeClr>
                </a:solidFill>
              </a:defRPr>
            </a:lvl3pPr>
            <a:lvl4pPr>
              <a:defRPr>
                <a:solidFill>
                  <a:schemeClr val="accent1"/>
                </a:solidFill>
              </a:defRPr>
            </a:lvl4pPr>
            <a:lvl5pPr>
              <a:defRPr>
                <a:solidFill>
                  <a:srgbClr val="9DC8C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8C7342-BA00-384B-A4B0-D27A4C22D5EB}"/>
              </a:ext>
            </a:extLst>
          </p:cNvPr>
          <p:cNvSpPr>
            <a:spLocks noGrp="1"/>
          </p:cNvSpPr>
          <p:nvPr>
            <p:ph sz="half" idx="2"/>
          </p:nvPr>
        </p:nvSpPr>
        <p:spPr>
          <a:xfrm>
            <a:off x="6172200" y="1825625"/>
            <a:ext cx="5181600" cy="3647241"/>
          </a:xfrm>
        </p:spPr>
        <p:txBody>
          <a:bodyPr/>
          <a:lstStyle>
            <a:lvl3pPr>
              <a:defRPr>
                <a:solidFill>
                  <a:schemeClr val="bg2">
                    <a:lumMod val="50000"/>
                  </a:schemeClr>
                </a:solidFill>
              </a:defRPr>
            </a:lvl3pPr>
            <a:lvl4pPr>
              <a:defRPr>
                <a:solidFill>
                  <a:schemeClr val="accent1"/>
                </a:solidFill>
              </a:defRPr>
            </a:lvl4pPr>
            <a:lvl5pPr>
              <a:defRPr>
                <a:solidFill>
                  <a:srgbClr val="9DC8C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8FF72C7C-9EE3-244D-8945-ECF355BEEE47}"/>
              </a:ext>
            </a:extLst>
          </p:cNvPr>
          <p:cNvSpPr>
            <a:spLocks noGrp="1"/>
          </p:cNvSpPr>
          <p:nvPr>
            <p:ph type="sldNum" sz="quarter" idx="12"/>
          </p:nvPr>
        </p:nvSpPr>
        <p:spPr>
          <a:xfrm>
            <a:off x="838199" y="5991225"/>
            <a:ext cx="498232" cy="365125"/>
          </a:xfrm>
          <a:prstGeom prst="rect">
            <a:avLst/>
          </a:prstGeom>
        </p:spPr>
        <p:txBody>
          <a:bodyPr/>
          <a:lstStyle>
            <a:lvl1pPr algn="l">
              <a:defRPr>
                <a:solidFill>
                  <a:schemeClr val="bg2">
                    <a:lumMod val="50000"/>
                  </a:schemeClr>
                </a:solidFill>
              </a:defRPr>
            </a:lvl1pPr>
          </a:lstStyle>
          <a:p>
            <a:fld id="{33AB4013-E62A-FD47-8DF1-A95BB9F79CBE}" type="slidenum">
              <a:rPr lang="en-US" smtClean="0"/>
              <a:pPr/>
              <a:t>‹#›</a:t>
            </a:fld>
            <a:endParaRPr lang="en-US"/>
          </a:p>
        </p:txBody>
      </p:sp>
      <p:cxnSp>
        <p:nvCxnSpPr>
          <p:cNvPr id="11" name="Straight Connector 10">
            <a:extLst>
              <a:ext uri="{FF2B5EF4-FFF2-40B4-BE49-F238E27FC236}">
                <a16:creationId xmlns:a16="http://schemas.microsoft.com/office/drawing/2014/main" id="{F7175D20-305D-8A46-A21F-975CE2B1703F}"/>
              </a:ext>
            </a:extLst>
          </p:cNvPr>
          <p:cNvCxnSpPr>
            <a:cxnSpLocks/>
          </p:cNvCxnSpPr>
          <p:nvPr userDrawn="1"/>
        </p:nvCxnSpPr>
        <p:spPr>
          <a:xfrm>
            <a:off x="1465384" y="6021387"/>
            <a:ext cx="0" cy="276224"/>
          </a:xfrm>
          <a:prstGeom prst="line">
            <a:avLst/>
          </a:prstGeom>
        </p:spPr>
        <p:style>
          <a:lnRef idx="1">
            <a:schemeClr val="accent1"/>
          </a:lnRef>
          <a:fillRef idx="0">
            <a:schemeClr val="accent1"/>
          </a:fillRef>
          <a:effectRef idx="0">
            <a:schemeClr val="accent1"/>
          </a:effectRef>
          <a:fontRef idx="minor">
            <a:schemeClr val="tx1"/>
          </a:fontRef>
        </p:style>
      </p:cxnSp>
      <p:sp>
        <p:nvSpPr>
          <p:cNvPr id="12" name="Date Placeholder 3">
            <a:extLst>
              <a:ext uri="{FF2B5EF4-FFF2-40B4-BE49-F238E27FC236}">
                <a16:creationId xmlns:a16="http://schemas.microsoft.com/office/drawing/2014/main" id="{78C78B3B-1DB0-9C4C-9163-188E1F8A7987}"/>
              </a:ext>
            </a:extLst>
          </p:cNvPr>
          <p:cNvSpPr>
            <a:spLocks noGrp="1"/>
          </p:cNvSpPr>
          <p:nvPr>
            <p:ph type="dt" sz="half" idx="10"/>
          </p:nvPr>
        </p:nvSpPr>
        <p:spPr>
          <a:xfrm>
            <a:off x="1758461" y="5993667"/>
            <a:ext cx="2549767" cy="365125"/>
          </a:xfrm>
          <a:prstGeom prst="rect">
            <a:avLst/>
          </a:prstGeom>
        </p:spPr>
        <p:txBody>
          <a:bodyPr/>
          <a:lstStyle>
            <a:lvl1pPr>
              <a:defRPr>
                <a:solidFill>
                  <a:schemeClr val="bg2">
                    <a:lumMod val="50000"/>
                  </a:schemeClr>
                </a:solidFill>
              </a:defRPr>
            </a:lvl1pPr>
          </a:lstStyle>
          <a:p>
            <a:endParaRPr lang="en-US"/>
          </a:p>
        </p:txBody>
      </p:sp>
      <p:pic>
        <p:nvPicPr>
          <p:cNvPr id="5" name="Picture 4">
            <a:extLst>
              <a:ext uri="{FF2B5EF4-FFF2-40B4-BE49-F238E27FC236}">
                <a16:creationId xmlns:a16="http://schemas.microsoft.com/office/drawing/2014/main" id="{EDBFDA70-5896-4602-FD67-1CF18ED0F510}"/>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116730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AACC2-C8DE-7044-9B6C-92A4336E87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62AFEE-BA5B-5F4C-921A-101BA8A496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82B9CA-E49B-934C-AC72-2A17620D6C71}"/>
              </a:ext>
            </a:extLst>
          </p:cNvPr>
          <p:cNvSpPr>
            <a:spLocks noGrp="1"/>
          </p:cNvSpPr>
          <p:nvPr>
            <p:ph sz="half" idx="2"/>
          </p:nvPr>
        </p:nvSpPr>
        <p:spPr>
          <a:xfrm>
            <a:off x="839788" y="2505075"/>
            <a:ext cx="5157787" cy="2967791"/>
          </a:xfrm>
        </p:spPr>
        <p:txBody>
          <a:bodyPr/>
          <a:lstStyle>
            <a:lvl3pPr>
              <a:defRPr>
                <a:solidFill>
                  <a:schemeClr val="bg2">
                    <a:lumMod val="50000"/>
                  </a:schemeClr>
                </a:solidFill>
              </a:defRPr>
            </a:lvl3pPr>
            <a:lvl4pPr>
              <a:defRPr>
                <a:solidFill>
                  <a:schemeClr val="accent1"/>
                </a:solidFill>
              </a:defRPr>
            </a:lvl4pPr>
            <a:lvl5pPr>
              <a:defRPr>
                <a:solidFill>
                  <a:srgbClr val="9DC8C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D2B254-952C-1746-A91D-00931DB878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45A64D-6D63-DB4D-8E38-31201C8F6097}"/>
              </a:ext>
            </a:extLst>
          </p:cNvPr>
          <p:cNvSpPr>
            <a:spLocks noGrp="1"/>
          </p:cNvSpPr>
          <p:nvPr>
            <p:ph sz="quarter" idx="4"/>
          </p:nvPr>
        </p:nvSpPr>
        <p:spPr>
          <a:xfrm>
            <a:off x="6172200" y="2505075"/>
            <a:ext cx="5183188" cy="2967791"/>
          </a:xfrm>
        </p:spPr>
        <p:txBody>
          <a:bodyPr/>
          <a:lstStyle>
            <a:lvl3pPr>
              <a:defRPr>
                <a:solidFill>
                  <a:schemeClr val="bg2">
                    <a:lumMod val="50000"/>
                  </a:schemeClr>
                </a:solidFill>
              </a:defRPr>
            </a:lvl3pPr>
            <a:lvl4pPr>
              <a:defRPr>
                <a:solidFill>
                  <a:schemeClr val="accent1"/>
                </a:solidFill>
              </a:defRPr>
            </a:lvl4pPr>
            <a:lvl5pPr>
              <a:defRPr>
                <a:solidFill>
                  <a:srgbClr val="9DC8C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C05FA9FB-6BD0-DB43-AD0B-6EF357C8EB75}"/>
              </a:ext>
            </a:extLst>
          </p:cNvPr>
          <p:cNvSpPr>
            <a:spLocks noGrp="1"/>
          </p:cNvSpPr>
          <p:nvPr>
            <p:ph type="sldNum" sz="quarter" idx="12"/>
          </p:nvPr>
        </p:nvSpPr>
        <p:spPr>
          <a:xfrm>
            <a:off x="838199" y="5991225"/>
            <a:ext cx="498232" cy="365125"/>
          </a:xfrm>
          <a:prstGeom prst="rect">
            <a:avLst/>
          </a:prstGeom>
        </p:spPr>
        <p:txBody>
          <a:bodyPr/>
          <a:lstStyle>
            <a:lvl1pPr algn="l">
              <a:defRPr>
                <a:solidFill>
                  <a:schemeClr val="bg2">
                    <a:lumMod val="50000"/>
                  </a:schemeClr>
                </a:solidFill>
              </a:defRPr>
            </a:lvl1pPr>
          </a:lstStyle>
          <a:p>
            <a:fld id="{33AB4013-E62A-FD47-8DF1-A95BB9F79CBE}" type="slidenum">
              <a:rPr lang="en-US" smtClean="0"/>
              <a:pPr/>
              <a:t>‹#›</a:t>
            </a:fld>
            <a:endParaRPr lang="en-US"/>
          </a:p>
        </p:txBody>
      </p:sp>
      <p:cxnSp>
        <p:nvCxnSpPr>
          <p:cNvPr id="13" name="Straight Connector 12">
            <a:extLst>
              <a:ext uri="{FF2B5EF4-FFF2-40B4-BE49-F238E27FC236}">
                <a16:creationId xmlns:a16="http://schemas.microsoft.com/office/drawing/2014/main" id="{D2A3C74F-AB2C-6944-BAE0-05F7466B65C7}"/>
              </a:ext>
            </a:extLst>
          </p:cNvPr>
          <p:cNvCxnSpPr>
            <a:cxnSpLocks/>
          </p:cNvCxnSpPr>
          <p:nvPr userDrawn="1"/>
        </p:nvCxnSpPr>
        <p:spPr>
          <a:xfrm>
            <a:off x="1465384" y="6021387"/>
            <a:ext cx="0" cy="276224"/>
          </a:xfrm>
          <a:prstGeom prst="line">
            <a:avLst/>
          </a:prstGeom>
        </p:spPr>
        <p:style>
          <a:lnRef idx="1">
            <a:schemeClr val="accent1"/>
          </a:lnRef>
          <a:fillRef idx="0">
            <a:schemeClr val="accent1"/>
          </a:fillRef>
          <a:effectRef idx="0">
            <a:schemeClr val="accent1"/>
          </a:effectRef>
          <a:fontRef idx="minor">
            <a:schemeClr val="tx1"/>
          </a:fontRef>
        </p:style>
      </p:cxnSp>
      <p:sp>
        <p:nvSpPr>
          <p:cNvPr id="14" name="Date Placeholder 3">
            <a:extLst>
              <a:ext uri="{FF2B5EF4-FFF2-40B4-BE49-F238E27FC236}">
                <a16:creationId xmlns:a16="http://schemas.microsoft.com/office/drawing/2014/main" id="{C439D4EB-CA68-D348-BFC1-D3C01A408E2E}"/>
              </a:ext>
            </a:extLst>
          </p:cNvPr>
          <p:cNvSpPr>
            <a:spLocks noGrp="1"/>
          </p:cNvSpPr>
          <p:nvPr>
            <p:ph type="dt" sz="half" idx="10"/>
          </p:nvPr>
        </p:nvSpPr>
        <p:spPr>
          <a:xfrm>
            <a:off x="1758461" y="5993667"/>
            <a:ext cx="2549767" cy="365125"/>
          </a:xfrm>
          <a:prstGeom prst="rect">
            <a:avLst/>
          </a:prstGeom>
        </p:spPr>
        <p:txBody>
          <a:bodyPr/>
          <a:lstStyle>
            <a:lvl1pPr>
              <a:defRPr>
                <a:solidFill>
                  <a:schemeClr val="bg2">
                    <a:lumMod val="50000"/>
                  </a:schemeClr>
                </a:solidFill>
              </a:defRPr>
            </a:lvl1pPr>
          </a:lstStyle>
          <a:p>
            <a:endParaRPr lang="en-US"/>
          </a:p>
        </p:txBody>
      </p:sp>
      <p:pic>
        <p:nvPicPr>
          <p:cNvPr id="7" name="Picture 6">
            <a:extLst>
              <a:ext uri="{FF2B5EF4-FFF2-40B4-BE49-F238E27FC236}">
                <a16:creationId xmlns:a16="http://schemas.microsoft.com/office/drawing/2014/main" id="{89B24975-56F2-52CA-40EE-ED8A65BDD41D}"/>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159486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22D5F-0B2F-E047-8069-4295C098BC89}"/>
              </a:ext>
            </a:extLst>
          </p:cNvPr>
          <p:cNvSpPr>
            <a:spLocks noGrp="1"/>
          </p:cNvSpPr>
          <p:nvPr>
            <p:ph type="title"/>
          </p:nvPr>
        </p:nvSpPr>
        <p:spPr>
          <a:xfrm>
            <a:off x="4278922" y="365125"/>
            <a:ext cx="7074877" cy="1325563"/>
          </a:xfrm>
        </p:spPr>
        <p:txBody>
          <a:bodyPr/>
          <a:lstStyle/>
          <a:p>
            <a:r>
              <a:rPr lang="en-US"/>
              <a:t>Click to edit Master title style</a:t>
            </a:r>
          </a:p>
        </p:txBody>
      </p:sp>
      <p:sp>
        <p:nvSpPr>
          <p:cNvPr id="9" name="Slide Number Placeholder 5">
            <a:extLst>
              <a:ext uri="{FF2B5EF4-FFF2-40B4-BE49-F238E27FC236}">
                <a16:creationId xmlns:a16="http://schemas.microsoft.com/office/drawing/2014/main" id="{951BF0D4-7896-D74A-9C9C-E85994B437FC}"/>
              </a:ext>
            </a:extLst>
          </p:cNvPr>
          <p:cNvSpPr>
            <a:spLocks noGrp="1"/>
          </p:cNvSpPr>
          <p:nvPr>
            <p:ph type="sldNum" sz="quarter" idx="12"/>
          </p:nvPr>
        </p:nvSpPr>
        <p:spPr>
          <a:xfrm>
            <a:off x="838199" y="5991225"/>
            <a:ext cx="498232" cy="365125"/>
          </a:xfrm>
          <a:prstGeom prst="rect">
            <a:avLst/>
          </a:prstGeom>
        </p:spPr>
        <p:txBody>
          <a:bodyPr/>
          <a:lstStyle>
            <a:lvl1pPr algn="l">
              <a:defRPr>
                <a:solidFill>
                  <a:schemeClr val="bg2">
                    <a:lumMod val="50000"/>
                  </a:schemeClr>
                </a:solidFill>
              </a:defRPr>
            </a:lvl1pPr>
          </a:lstStyle>
          <a:p>
            <a:fld id="{33AB4013-E62A-FD47-8DF1-A95BB9F79CBE}" type="slidenum">
              <a:rPr lang="en-US" smtClean="0"/>
              <a:pPr/>
              <a:t>‹#›</a:t>
            </a:fld>
            <a:endParaRPr lang="en-US"/>
          </a:p>
        </p:txBody>
      </p:sp>
      <p:cxnSp>
        <p:nvCxnSpPr>
          <p:cNvPr id="10" name="Straight Connector 9">
            <a:extLst>
              <a:ext uri="{FF2B5EF4-FFF2-40B4-BE49-F238E27FC236}">
                <a16:creationId xmlns:a16="http://schemas.microsoft.com/office/drawing/2014/main" id="{603FFEDD-24A2-7B4A-AB52-7EC707642FA3}"/>
              </a:ext>
            </a:extLst>
          </p:cNvPr>
          <p:cNvCxnSpPr>
            <a:cxnSpLocks/>
          </p:cNvCxnSpPr>
          <p:nvPr userDrawn="1"/>
        </p:nvCxnSpPr>
        <p:spPr>
          <a:xfrm>
            <a:off x="1465384" y="6021387"/>
            <a:ext cx="0" cy="276224"/>
          </a:xfrm>
          <a:prstGeom prst="line">
            <a:avLst/>
          </a:prstGeom>
        </p:spPr>
        <p:style>
          <a:lnRef idx="1">
            <a:schemeClr val="accent1"/>
          </a:lnRef>
          <a:fillRef idx="0">
            <a:schemeClr val="accent1"/>
          </a:fillRef>
          <a:effectRef idx="0">
            <a:schemeClr val="accent1"/>
          </a:effectRef>
          <a:fontRef idx="minor">
            <a:schemeClr val="tx1"/>
          </a:fontRef>
        </p:style>
      </p:cxnSp>
      <p:sp>
        <p:nvSpPr>
          <p:cNvPr id="11" name="Date Placeholder 3">
            <a:extLst>
              <a:ext uri="{FF2B5EF4-FFF2-40B4-BE49-F238E27FC236}">
                <a16:creationId xmlns:a16="http://schemas.microsoft.com/office/drawing/2014/main" id="{210517FE-FC32-D04A-A069-4AF81A722252}"/>
              </a:ext>
            </a:extLst>
          </p:cNvPr>
          <p:cNvSpPr>
            <a:spLocks noGrp="1"/>
          </p:cNvSpPr>
          <p:nvPr>
            <p:ph type="dt" sz="half" idx="10"/>
          </p:nvPr>
        </p:nvSpPr>
        <p:spPr>
          <a:xfrm>
            <a:off x="1758461" y="5993667"/>
            <a:ext cx="2549767" cy="365125"/>
          </a:xfrm>
          <a:prstGeom prst="rect">
            <a:avLst/>
          </a:prstGeom>
        </p:spPr>
        <p:txBody>
          <a:bodyPr/>
          <a:lstStyle>
            <a:lvl1pPr>
              <a:defRPr>
                <a:solidFill>
                  <a:schemeClr val="bg2">
                    <a:lumMod val="50000"/>
                  </a:schemeClr>
                </a:solidFill>
              </a:defRPr>
            </a:lvl1pPr>
          </a:lstStyle>
          <a:p>
            <a:endParaRPr lang="en-US"/>
          </a:p>
        </p:txBody>
      </p:sp>
      <p:pic>
        <p:nvPicPr>
          <p:cNvPr id="3" name="Picture 2">
            <a:extLst>
              <a:ext uri="{FF2B5EF4-FFF2-40B4-BE49-F238E27FC236}">
                <a16:creationId xmlns:a16="http://schemas.microsoft.com/office/drawing/2014/main" id="{DF02E930-CAC4-FD86-F101-0057198D73CB}"/>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4058449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7822A7E5-08C0-1C43-9495-F75F7793C5FF}"/>
              </a:ext>
            </a:extLst>
          </p:cNvPr>
          <p:cNvSpPr>
            <a:spLocks noGrp="1"/>
          </p:cNvSpPr>
          <p:nvPr>
            <p:ph type="sldNum" sz="quarter" idx="12"/>
          </p:nvPr>
        </p:nvSpPr>
        <p:spPr>
          <a:xfrm>
            <a:off x="838199" y="5991225"/>
            <a:ext cx="498232" cy="365125"/>
          </a:xfrm>
          <a:prstGeom prst="rect">
            <a:avLst/>
          </a:prstGeom>
        </p:spPr>
        <p:txBody>
          <a:bodyPr/>
          <a:lstStyle>
            <a:lvl1pPr algn="l">
              <a:defRPr>
                <a:solidFill>
                  <a:schemeClr val="bg2">
                    <a:lumMod val="50000"/>
                  </a:schemeClr>
                </a:solidFill>
              </a:defRPr>
            </a:lvl1pPr>
          </a:lstStyle>
          <a:p>
            <a:fld id="{33AB4013-E62A-FD47-8DF1-A95BB9F79CBE}" type="slidenum">
              <a:rPr lang="en-US" smtClean="0"/>
              <a:pPr/>
              <a:t>‹#›</a:t>
            </a:fld>
            <a:endParaRPr lang="en-US"/>
          </a:p>
        </p:txBody>
      </p:sp>
      <p:sp>
        <p:nvSpPr>
          <p:cNvPr id="9" name="Date Placeholder 3">
            <a:extLst>
              <a:ext uri="{FF2B5EF4-FFF2-40B4-BE49-F238E27FC236}">
                <a16:creationId xmlns:a16="http://schemas.microsoft.com/office/drawing/2014/main" id="{C3020869-2303-004F-A2FB-1866477EF8B1}"/>
              </a:ext>
            </a:extLst>
          </p:cNvPr>
          <p:cNvSpPr>
            <a:spLocks noGrp="1"/>
          </p:cNvSpPr>
          <p:nvPr>
            <p:ph type="dt" sz="half" idx="10"/>
          </p:nvPr>
        </p:nvSpPr>
        <p:spPr>
          <a:xfrm>
            <a:off x="1758461" y="5993667"/>
            <a:ext cx="2549767" cy="365125"/>
          </a:xfrm>
          <a:prstGeom prst="rect">
            <a:avLst/>
          </a:prstGeom>
        </p:spPr>
        <p:txBody>
          <a:bodyPr/>
          <a:lstStyle>
            <a:lvl1pPr>
              <a:defRPr>
                <a:solidFill>
                  <a:schemeClr val="bg2">
                    <a:lumMod val="50000"/>
                  </a:schemeClr>
                </a:solidFill>
              </a:defRPr>
            </a:lvl1pPr>
          </a:lstStyle>
          <a:p>
            <a:endParaRPr lang="en-US"/>
          </a:p>
        </p:txBody>
      </p:sp>
      <p:pic>
        <p:nvPicPr>
          <p:cNvPr id="2" name="Picture 1">
            <a:extLst>
              <a:ext uri="{FF2B5EF4-FFF2-40B4-BE49-F238E27FC236}">
                <a16:creationId xmlns:a16="http://schemas.microsoft.com/office/drawing/2014/main" id="{40F1AC55-8F71-5B09-EE99-324683DC565C}"/>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2588549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3C394-B60B-CF41-8D6A-8987092C9B3C}"/>
              </a:ext>
            </a:extLst>
          </p:cNvPr>
          <p:cNvSpPr>
            <a:spLocks noGrp="1"/>
          </p:cNvSpPr>
          <p:nvPr>
            <p:ph type="title"/>
          </p:nvPr>
        </p:nvSpPr>
        <p:spPr>
          <a:xfrm>
            <a:off x="836612" y="10425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F4EEA4-BCEA-BA4E-8CC6-D615DC06F73B}"/>
              </a:ext>
            </a:extLst>
          </p:cNvPr>
          <p:cNvSpPr>
            <a:spLocks noGrp="1"/>
          </p:cNvSpPr>
          <p:nvPr>
            <p:ph idx="1"/>
          </p:nvPr>
        </p:nvSpPr>
        <p:spPr>
          <a:xfrm>
            <a:off x="5183188" y="1042500"/>
            <a:ext cx="6172200" cy="4430366"/>
          </a:xfrm>
        </p:spPr>
        <p:txBody>
          <a:bodyPr/>
          <a:lstStyle>
            <a:lvl1pPr>
              <a:defRPr sz="3200"/>
            </a:lvl1pPr>
            <a:lvl2pPr>
              <a:defRPr sz="2800"/>
            </a:lvl2pPr>
            <a:lvl3pPr>
              <a:defRPr sz="2400">
                <a:solidFill>
                  <a:schemeClr val="bg2">
                    <a:lumMod val="50000"/>
                  </a:schemeClr>
                </a:solidFill>
              </a:defRPr>
            </a:lvl3pPr>
            <a:lvl4pPr>
              <a:defRPr sz="2000">
                <a:solidFill>
                  <a:schemeClr val="accent1"/>
                </a:solidFill>
              </a:defRPr>
            </a:lvl4pPr>
            <a:lvl5pPr>
              <a:defRPr sz="2000">
                <a:solidFill>
                  <a:srgbClr val="9DC8CD"/>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C8D3D4-CEEF-7E4F-B110-50A5B4C98177}"/>
              </a:ext>
            </a:extLst>
          </p:cNvPr>
          <p:cNvSpPr>
            <a:spLocks noGrp="1"/>
          </p:cNvSpPr>
          <p:nvPr>
            <p:ph type="body" sz="half" idx="2"/>
          </p:nvPr>
        </p:nvSpPr>
        <p:spPr>
          <a:xfrm>
            <a:off x="839788" y="3130062"/>
            <a:ext cx="3932237" cy="23428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Slide Number Placeholder 5">
            <a:extLst>
              <a:ext uri="{FF2B5EF4-FFF2-40B4-BE49-F238E27FC236}">
                <a16:creationId xmlns:a16="http://schemas.microsoft.com/office/drawing/2014/main" id="{D2174179-2480-394E-ABD4-3C29D08B38E6}"/>
              </a:ext>
            </a:extLst>
          </p:cNvPr>
          <p:cNvSpPr>
            <a:spLocks noGrp="1"/>
          </p:cNvSpPr>
          <p:nvPr>
            <p:ph type="sldNum" sz="quarter" idx="12"/>
          </p:nvPr>
        </p:nvSpPr>
        <p:spPr>
          <a:xfrm>
            <a:off x="838199" y="5991225"/>
            <a:ext cx="498232" cy="365125"/>
          </a:xfrm>
          <a:prstGeom prst="rect">
            <a:avLst/>
          </a:prstGeom>
        </p:spPr>
        <p:txBody>
          <a:bodyPr/>
          <a:lstStyle>
            <a:lvl1pPr algn="l">
              <a:defRPr>
                <a:solidFill>
                  <a:schemeClr val="bg2">
                    <a:lumMod val="50000"/>
                  </a:schemeClr>
                </a:solidFill>
              </a:defRPr>
            </a:lvl1pPr>
          </a:lstStyle>
          <a:p>
            <a:fld id="{33AB4013-E62A-FD47-8DF1-A95BB9F79CBE}" type="slidenum">
              <a:rPr lang="en-US" smtClean="0"/>
              <a:pPr/>
              <a:t>‹#›</a:t>
            </a:fld>
            <a:endParaRPr lang="en-US"/>
          </a:p>
        </p:txBody>
      </p:sp>
      <p:sp>
        <p:nvSpPr>
          <p:cNvPr id="12" name="Date Placeholder 3">
            <a:extLst>
              <a:ext uri="{FF2B5EF4-FFF2-40B4-BE49-F238E27FC236}">
                <a16:creationId xmlns:a16="http://schemas.microsoft.com/office/drawing/2014/main" id="{3D272EE5-63C5-614A-9915-EA5075EB9F7E}"/>
              </a:ext>
            </a:extLst>
          </p:cNvPr>
          <p:cNvSpPr>
            <a:spLocks noGrp="1"/>
          </p:cNvSpPr>
          <p:nvPr>
            <p:ph type="dt" sz="half" idx="10"/>
          </p:nvPr>
        </p:nvSpPr>
        <p:spPr>
          <a:xfrm>
            <a:off x="1758461" y="5993667"/>
            <a:ext cx="2549767" cy="365125"/>
          </a:xfrm>
          <a:prstGeom prst="rect">
            <a:avLst/>
          </a:prstGeom>
        </p:spPr>
        <p:txBody>
          <a:bodyPr/>
          <a:lstStyle>
            <a:lvl1pPr>
              <a:defRPr>
                <a:solidFill>
                  <a:schemeClr val="bg2">
                    <a:lumMod val="50000"/>
                  </a:schemeClr>
                </a:solidFill>
              </a:defRPr>
            </a:lvl1pPr>
          </a:lstStyle>
          <a:p>
            <a:endParaRPr lang="en-US"/>
          </a:p>
        </p:txBody>
      </p:sp>
      <p:pic>
        <p:nvPicPr>
          <p:cNvPr id="5" name="Picture 4">
            <a:extLst>
              <a:ext uri="{FF2B5EF4-FFF2-40B4-BE49-F238E27FC236}">
                <a16:creationId xmlns:a16="http://schemas.microsoft.com/office/drawing/2014/main" id="{DBFDA197-456A-0588-85B9-41253394B6B7}"/>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3020025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25C13-9EA3-654B-BDAC-D31505E5B623}"/>
              </a:ext>
            </a:extLst>
          </p:cNvPr>
          <p:cNvSpPr>
            <a:spLocks noGrp="1"/>
          </p:cNvSpPr>
          <p:nvPr>
            <p:ph type="title"/>
          </p:nvPr>
        </p:nvSpPr>
        <p:spPr>
          <a:xfrm>
            <a:off x="839788" y="987424"/>
            <a:ext cx="3932237" cy="1415807"/>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32A339-615C-A548-A66B-2F11ADAD8A9F}"/>
              </a:ext>
            </a:extLst>
          </p:cNvPr>
          <p:cNvSpPr>
            <a:spLocks noGrp="1"/>
          </p:cNvSpPr>
          <p:nvPr>
            <p:ph type="pic" idx="1"/>
          </p:nvPr>
        </p:nvSpPr>
        <p:spPr>
          <a:xfrm>
            <a:off x="5183188" y="987425"/>
            <a:ext cx="6172200" cy="448544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7E345B-2A3B-DA49-BB33-5A5C52022B54}"/>
              </a:ext>
            </a:extLst>
          </p:cNvPr>
          <p:cNvSpPr>
            <a:spLocks noGrp="1"/>
          </p:cNvSpPr>
          <p:nvPr>
            <p:ph type="body" sz="half" idx="2"/>
          </p:nvPr>
        </p:nvSpPr>
        <p:spPr>
          <a:xfrm>
            <a:off x="839788" y="2552699"/>
            <a:ext cx="3932237" cy="292016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Slide Number Placeholder 5">
            <a:extLst>
              <a:ext uri="{FF2B5EF4-FFF2-40B4-BE49-F238E27FC236}">
                <a16:creationId xmlns:a16="http://schemas.microsoft.com/office/drawing/2014/main" id="{496863D5-9794-6543-8B60-9F99C6C2F1BE}"/>
              </a:ext>
            </a:extLst>
          </p:cNvPr>
          <p:cNvSpPr>
            <a:spLocks noGrp="1"/>
          </p:cNvSpPr>
          <p:nvPr>
            <p:ph type="sldNum" sz="quarter" idx="12"/>
          </p:nvPr>
        </p:nvSpPr>
        <p:spPr>
          <a:xfrm>
            <a:off x="838199" y="5991225"/>
            <a:ext cx="498232" cy="365125"/>
          </a:xfrm>
          <a:prstGeom prst="rect">
            <a:avLst/>
          </a:prstGeom>
        </p:spPr>
        <p:txBody>
          <a:bodyPr/>
          <a:lstStyle>
            <a:lvl1pPr algn="l">
              <a:defRPr>
                <a:solidFill>
                  <a:schemeClr val="bg2">
                    <a:lumMod val="50000"/>
                  </a:schemeClr>
                </a:solidFill>
              </a:defRPr>
            </a:lvl1pPr>
          </a:lstStyle>
          <a:p>
            <a:fld id="{33AB4013-E62A-FD47-8DF1-A95BB9F79CBE}" type="slidenum">
              <a:rPr lang="en-US" smtClean="0"/>
              <a:pPr/>
              <a:t>‹#›</a:t>
            </a:fld>
            <a:endParaRPr lang="en-US"/>
          </a:p>
        </p:txBody>
      </p:sp>
      <p:sp>
        <p:nvSpPr>
          <p:cNvPr id="12" name="Date Placeholder 3">
            <a:extLst>
              <a:ext uri="{FF2B5EF4-FFF2-40B4-BE49-F238E27FC236}">
                <a16:creationId xmlns:a16="http://schemas.microsoft.com/office/drawing/2014/main" id="{1E0BD738-D13B-3942-ADE0-4871725090C1}"/>
              </a:ext>
            </a:extLst>
          </p:cNvPr>
          <p:cNvSpPr>
            <a:spLocks noGrp="1"/>
          </p:cNvSpPr>
          <p:nvPr>
            <p:ph type="dt" sz="half" idx="10"/>
          </p:nvPr>
        </p:nvSpPr>
        <p:spPr>
          <a:xfrm>
            <a:off x="1758461" y="5993667"/>
            <a:ext cx="2549767" cy="365125"/>
          </a:xfrm>
          <a:prstGeom prst="rect">
            <a:avLst/>
          </a:prstGeom>
        </p:spPr>
        <p:txBody>
          <a:bodyPr/>
          <a:lstStyle>
            <a:lvl1pPr>
              <a:defRPr>
                <a:solidFill>
                  <a:schemeClr val="bg2">
                    <a:lumMod val="50000"/>
                  </a:schemeClr>
                </a:solidFill>
              </a:defRPr>
            </a:lvl1pPr>
          </a:lstStyle>
          <a:p>
            <a:endParaRPr lang="en-US"/>
          </a:p>
        </p:txBody>
      </p:sp>
      <p:pic>
        <p:nvPicPr>
          <p:cNvPr id="5" name="Picture 4">
            <a:extLst>
              <a:ext uri="{FF2B5EF4-FFF2-40B4-BE49-F238E27FC236}">
                <a16:creationId xmlns:a16="http://schemas.microsoft.com/office/drawing/2014/main" id="{F2D2503E-EF34-05CD-F79D-C021BBE53BD1}"/>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2571051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69D4B-DE68-DC40-ACE0-362019B38F8C}"/>
              </a:ext>
            </a:extLst>
          </p:cNvPr>
          <p:cNvSpPr>
            <a:spLocks noGrp="1"/>
          </p:cNvSpPr>
          <p:nvPr>
            <p:ph type="title"/>
          </p:nvPr>
        </p:nvSpPr>
        <p:spPr>
          <a:xfrm>
            <a:off x="3581400" y="365125"/>
            <a:ext cx="7772400" cy="132556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4FC534-4C3B-9B4D-AAB1-F9FE687EA437}"/>
              </a:ext>
            </a:extLst>
          </p:cNvPr>
          <p:cNvSpPr>
            <a:spLocks noGrp="1"/>
          </p:cNvSpPr>
          <p:nvPr>
            <p:ph type="body" orient="vert" idx="1"/>
          </p:nvPr>
        </p:nvSpPr>
        <p:spPr>
          <a:xfrm>
            <a:off x="838200" y="1825625"/>
            <a:ext cx="10515600" cy="3647241"/>
          </a:xfrm>
        </p:spPr>
        <p:txBody>
          <a:bodyPr vert="eaVert"/>
          <a:lstStyle>
            <a:lvl3pPr>
              <a:defRPr>
                <a:solidFill>
                  <a:schemeClr val="bg2">
                    <a:lumMod val="50000"/>
                  </a:schemeClr>
                </a:solidFill>
              </a:defRPr>
            </a:lvl3pPr>
            <a:lvl4pPr>
              <a:defRPr>
                <a:solidFill>
                  <a:schemeClr val="accent1"/>
                </a:solidFill>
              </a:defRPr>
            </a:lvl4pPr>
            <a:lvl5pPr>
              <a:defRPr>
                <a:solidFill>
                  <a:srgbClr val="9DC8C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7E3851A8-393E-3941-ABF4-D1A0C4D09DC5}"/>
              </a:ext>
            </a:extLst>
          </p:cNvPr>
          <p:cNvSpPr>
            <a:spLocks noGrp="1"/>
          </p:cNvSpPr>
          <p:nvPr>
            <p:ph type="sldNum" sz="quarter" idx="12"/>
          </p:nvPr>
        </p:nvSpPr>
        <p:spPr>
          <a:xfrm>
            <a:off x="838199" y="5991225"/>
            <a:ext cx="498232" cy="365125"/>
          </a:xfrm>
          <a:prstGeom prst="rect">
            <a:avLst/>
          </a:prstGeom>
        </p:spPr>
        <p:txBody>
          <a:bodyPr/>
          <a:lstStyle>
            <a:lvl1pPr algn="l">
              <a:defRPr>
                <a:solidFill>
                  <a:schemeClr val="bg2">
                    <a:lumMod val="50000"/>
                  </a:schemeClr>
                </a:solidFill>
              </a:defRPr>
            </a:lvl1pPr>
          </a:lstStyle>
          <a:p>
            <a:fld id="{33AB4013-E62A-FD47-8DF1-A95BB9F79CBE}" type="slidenum">
              <a:rPr lang="en-US" smtClean="0"/>
              <a:pPr/>
              <a:t>‹#›</a:t>
            </a:fld>
            <a:endParaRPr lang="en-US"/>
          </a:p>
        </p:txBody>
      </p:sp>
      <p:sp>
        <p:nvSpPr>
          <p:cNvPr id="11" name="Date Placeholder 3">
            <a:extLst>
              <a:ext uri="{FF2B5EF4-FFF2-40B4-BE49-F238E27FC236}">
                <a16:creationId xmlns:a16="http://schemas.microsoft.com/office/drawing/2014/main" id="{7BD4BD07-7518-6149-8D6E-A1EE319F77C9}"/>
              </a:ext>
            </a:extLst>
          </p:cNvPr>
          <p:cNvSpPr>
            <a:spLocks noGrp="1"/>
          </p:cNvSpPr>
          <p:nvPr>
            <p:ph type="dt" sz="half" idx="10"/>
          </p:nvPr>
        </p:nvSpPr>
        <p:spPr>
          <a:xfrm>
            <a:off x="1758461" y="5993667"/>
            <a:ext cx="2549767" cy="365125"/>
          </a:xfrm>
          <a:prstGeom prst="rect">
            <a:avLst/>
          </a:prstGeom>
        </p:spPr>
        <p:txBody>
          <a:bodyPr/>
          <a:lstStyle>
            <a:lvl1pPr>
              <a:defRPr>
                <a:solidFill>
                  <a:schemeClr val="bg2">
                    <a:lumMod val="50000"/>
                  </a:schemeClr>
                </a:solidFill>
              </a:defRPr>
            </a:lvl1pPr>
          </a:lstStyle>
          <a:p>
            <a:endParaRPr lang="en-US"/>
          </a:p>
        </p:txBody>
      </p:sp>
      <p:pic>
        <p:nvPicPr>
          <p:cNvPr id="4" name="Picture 3">
            <a:extLst>
              <a:ext uri="{FF2B5EF4-FFF2-40B4-BE49-F238E27FC236}">
                <a16:creationId xmlns:a16="http://schemas.microsoft.com/office/drawing/2014/main" id="{A11F6B0E-C507-B239-BAAE-1C85AD99D090}"/>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3045952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1CF3D1-5AF8-944E-BBDA-A14A7D148707}"/>
              </a:ext>
            </a:extLst>
          </p:cNvPr>
          <p:cNvSpPr>
            <a:spLocks noGrp="1"/>
          </p:cNvSpPr>
          <p:nvPr>
            <p:ph type="title" orient="vert"/>
          </p:nvPr>
        </p:nvSpPr>
        <p:spPr>
          <a:xfrm>
            <a:off x="8724900" y="365125"/>
            <a:ext cx="2628900" cy="510774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E4BBE9-112C-CC43-BCFF-2F08170C9306}"/>
              </a:ext>
            </a:extLst>
          </p:cNvPr>
          <p:cNvSpPr>
            <a:spLocks noGrp="1"/>
          </p:cNvSpPr>
          <p:nvPr>
            <p:ph type="body" orient="vert" idx="1"/>
          </p:nvPr>
        </p:nvSpPr>
        <p:spPr>
          <a:xfrm>
            <a:off x="3012830" y="365125"/>
            <a:ext cx="5559669" cy="5107741"/>
          </a:xfrm>
        </p:spPr>
        <p:txBody>
          <a:bodyPr vert="eaVert"/>
          <a:lstStyle>
            <a:lvl3pPr>
              <a:defRPr>
                <a:solidFill>
                  <a:schemeClr val="bg2">
                    <a:lumMod val="50000"/>
                  </a:schemeClr>
                </a:solidFill>
              </a:defRPr>
            </a:lvl3pPr>
            <a:lvl4pPr>
              <a:defRPr>
                <a:solidFill>
                  <a:schemeClr val="accent1"/>
                </a:solidFill>
              </a:defRPr>
            </a:lvl4pPr>
            <a:lvl5pPr>
              <a:defRPr>
                <a:solidFill>
                  <a:srgbClr val="9DC8C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1F2905A6-1600-4243-BD9C-08F39CBDAAC7}"/>
              </a:ext>
            </a:extLst>
          </p:cNvPr>
          <p:cNvSpPr>
            <a:spLocks noGrp="1"/>
          </p:cNvSpPr>
          <p:nvPr>
            <p:ph type="sldNum" sz="quarter" idx="12"/>
          </p:nvPr>
        </p:nvSpPr>
        <p:spPr>
          <a:xfrm>
            <a:off x="838199" y="5991225"/>
            <a:ext cx="498232" cy="365125"/>
          </a:xfrm>
          <a:prstGeom prst="rect">
            <a:avLst/>
          </a:prstGeom>
        </p:spPr>
        <p:txBody>
          <a:bodyPr/>
          <a:lstStyle>
            <a:lvl1pPr algn="l">
              <a:defRPr>
                <a:solidFill>
                  <a:schemeClr val="bg2">
                    <a:lumMod val="50000"/>
                  </a:schemeClr>
                </a:solidFill>
              </a:defRPr>
            </a:lvl1pPr>
          </a:lstStyle>
          <a:p>
            <a:fld id="{33AB4013-E62A-FD47-8DF1-A95BB9F79CBE}" type="slidenum">
              <a:rPr lang="en-US" smtClean="0"/>
              <a:pPr/>
              <a:t>‹#›</a:t>
            </a:fld>
            <a:endParaRPr lang="en-US"/>
          </a:p>
        </p:txBody>
      </p:sp>
      <p:sp>
        <p:nvSpPr>
          <p:cNvPr id="11" name="Date Placeholder 3">
            <a:extLst>
              <a:ext uri="{FF2B5EF4-FFF2-40B4-BE49-F238E27FC236}">
                <a16:creationId xmlns:a16="http://schemas.microsoft.com/office/drawing/2014/main" id="{156873A2-65D9-9E46-A560-6820356FD28E}"/>
              </a:ext>
            </a:extLst>
          </p:cNvPr>
          <p:cNvSpPr>
            <a:spLocks noGrp="1"/>
          </p:cNvSpPr>
          <p:nvPr>
            <p:ph type="dt" sz="half" idx="10"/>
          </p:nvPr>
        </p:nvSpPr>
        <p:spPr>
          <a:xfrm>
            <a:off x="1758461" y="5993667"/>
            <a:ext cx="2549767" cy="365125"/>
          </a:xfrm>
          <a:prstGeom prst="rect">
            <a:avLst/>
          </a:prstGeom>
        </p:spPr>
        <p:txBody>
          <a:bodyPr/>
          <a:lstStyle>
            <a:lvl1pPr>
              <a:defRPr>
                <a:solidFill>
                  <a:schemeClr val="bg2">
                    <a:lumMod val="50000"/>
                  </a:schemeClr>
                </a:solidFill>
              </a:defRPr>
            </a:lvl1pPr>
          </a:lstStyle>
          <a:p>
            <a:endParaRPr lang="en-US"/>
          </a:p>
        </p:txBody>
      </p:sp>
      <p:pic>
        <p:nvPicPr>
          <p:cNvPr id="4" name="Picture 3">
            <a:extLst>
              <a:ext uri="{FF2B5EF4-FFF2-40B4-BE49-F238E27FC236}">
                <a16:creationId xmlns:a16="http://schemas.microsoft.com/office/drawing/2014/main" id="{72BE0DD6-1553-D881-0B59-3CFDE87C8EBE}"/>
              </a:ext>
            </a:extLst>
          </p:cNvPr>
          <p:cNvPicPr>
            <a:picLocks noChangeAspect="1"/>
          </p:cNvPicPr>
          <p:nvPr userDrawn="1"/>
        </p:nvPicPr>
        <p:blipFill>
          <a:blip r:embed="rId2"/>
          <a:srcRect/>
          <a:stretch/>
        </p:blipFill>
        <p:spPr>
          <a:xfrm>
            <a:off x="8253046" y="5472866"/>
            <a:ext cx="3216968" cy="1036718"/>
          </a:xfrm>
          <a:prstGeom prst="rect">
            <a:avLst/>
          </a:prstGeom>
        </p:spPr>
      </p:pic>
    </p:spTree>
    <p:extLst>
      <p:ext uri="{BB962C8B-B14F-4D97-AF65-F5344CB8AC3E}">
        <p14:creationId xmlns:p14="http://schemas.microsoft.com/office/powerpoint/2010/main" val="940390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C0E283-EB39-D543-A901-BEA6356E0D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D772C1-F64A-B64D-B4C7-E1BA68C59071}"/>
              </a:ext>
            </a:extLst>
          </p:cNvPr>
          <p:cNvSpPr>
            <a:spLocks noGrp="1"/>
          </p:cNvSpPr>
          <p:nvPr>
            <p:ph type="body" idx="1"/>
          </p:nvPr>
        </p:nvSpPr>
        <p:spPr>
          <a:xfrm>
            <a:off x="838200" y="1825625"/>
            <a:ext cx="10515600" cy="386006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99DB2B9B-4C85-2D43-8B8A-C156A7B66534}"/>
              </a:ext>
            </a:extLst>
          </p:cNvPr>
          <p:cNvSpPr>
            <a:spLocks noGrp="1"/>
          </p:cNvSpPr>
          <p:nvPr>
            <p:ph type="dt" sz="half" idx="2"/>
          </p:nvPr>
        </p:nvSpPr>
        <p:spPr>
          <a:xfrm>
            <a:off x="1565029" y="5993667"/>
            <a:ext cx="2743200" cy="365125"/>
          </a:xfrm>
          <a:prstGeom prst="rect">
            <a:avLst/>
          </a:prstGeom>
        </p:spPr>
        <p:txBody>
          <a:bodyPr/>
          <a:lstStyle>
            <a:lvl1pPr>
              <a:defRPr sz="1200" b="1" i="0">
                <a:solidFill>
                  <a:schemeClr val="bg2">
                    <a:lumMod val="50000"/>
                  </a:schemeClr>
                </a:solidFill>
                <a:latin typeface="Raleway SemiBold" panose="020B0003030101060003" pitchFamily="34" charset="0"/>
              </a:defRPr>
            </a:lvl1pPr>
          </a:lstStyle>
          <a:p>
            <a:endParaRPr lang="en-US"/>
          </a:p>
        </p:txBody>
      </p:sp>
      <p:sp>
        <p:nvSpPr>
          <p:cNvPr id="9" name="Slide Number Placeholder 5">
            <a:extLst>
              <a:ext uri="{FF2B5EF4-FFF2-40B4-BE49-F238E27FC236}">
                <a16:creationId xmlns:a16="http://schemas.microsoft.com/office/drawing/2014/main" id="{9448F30E-99EF-F045-A835-2C9F497F6D65}"/>
              </a:ext>
            </a:extLst>
          </p:cNvPr>
          <p:cNvSpPr>
            <a:spLocks noGrp="1"/>
          </p:cNvSpPr>
          <p:nvPr>
            <p:ph type="sldNum" sz="quarter" idx="4"/>
          </p:nvPr>
        </p:nvSpPr>
        <p:spPr>
          <a:xfrm>
            <a:off x="838199" y="5991225"/>
            <a:ext cx="498232" cy="365125"/>
          </a:xfrm>
          <a:prstGeom prst="rect">
            <a:avLst/>
          </a:prstGeom>
        </p:spPr>
        <p:txBody>
          <a:bodyPr/>
          <a:lstStyle>
            <a:lvl1pPr algn="l">
              <a:defRPr sz="1200" b="1" i="0">
                <a:solidFill>
                  <a:schemeClr val="bg2">
                    <a:lumMod val="50000"/>
                  </a:schemeClr>
                </a:solidFill>
                <a:latin typeface="Raleway SemiBold" panose="020B0003030101060003" pitchFamily="34" charset="0"/>
              </a:defRPr>
            </a:lvl1pPr>
          </a:lstStyle>
          <a:p>
            <a:fld id="{33AB4013-E62A-FD47-8DF1-A95BB9F79CBE}" type="slidenum">
              <a:rPr lang="en-US" smtClean="0"/>
              <a:pPr/>
              <a:t>‹#›</a:t>
            </a:fld>
            <a:endParaRPr lang="en-US"/>
          </a:p>
        </p:txBody>
      </p:sp>
      <p:cxnSp>
        <p:nvCxnSpPr>
          <p:cNvPr id="10" name="Straight Connector 9">
            <a:extLst>
              <a:ext uri="{FF2B5EF4-FFF2-40B4-BE49-F238E27FC236}">
                <a16:creationId xmlns:a16="http://schemas.microsoft.com/office/drawing/2014/main" id="{A5E91C18-F638-C745-848F-5BE66641B89C}"/>
              </a:ext>
            </a:extLst>
          </p:cNvPr>
          <p:cNvCxnSpPr>
            <a:cxnSpLocks/>
          </p:cNvCxnSpPr>
          <p:nvPr userDrawn="1"/>
        </p:nvCxnSpPr>
        <p:spPr>
          <a:xfrm>
            <a:off x="1465384" y="6021387"/>
            <a:ext cx="0" cy="27622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024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b="1" i="0" kern="1200">
          <a:solidFill>
            <a:schemeClr val="accent1"/>
          </a:solidFill>
          <a:latin typeface="Raleway SemiBold" panose="020B00030301010600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2"/>
          </a:solidFill>
          <a:latin typeface="Raleway SemiBold"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accent4"/>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bg2">
              <a:lumMod val="50000"/>
            </a:schemeClr>
          </a:solidFill>
          <a:latin typeface="Raleway SemiBold"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accent1"/>
          </a:solidFill>
          <a:latin typeface="Raleway SemiBold" panose="020B00030301010600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rgbClr val="9DC8CD"/>
          </a:solidFill>
          <a:latin typeface="Raleway SemiBold" panose="020B00030301010600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25_9A5639EA.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pubmed.ncbi.nlm.nih.gov/22641839/" TargetMode="External"/><Relationship Id="rId3" Type="http://schemas.openxmlformats.org/officeDocument/2006/relationships/hyperlink" Target="https://www.afccnet.org/Resource-Center/Center-for-Excellence-in-Family-Court-Practice/afcc-and-ncjfcj-joint-statement-on-parent-child-contact-problems" TargetMode="External"/><Relationship Id="rId7" Type="http://schemas.openxmlformats.org/officeDocument/2006/relationships/hyperlink" Target="https://pubmed.ncbi.nlm.nih.gov/30579168/"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pubmed.ncbi.nlm.nih.gov/27074348/" TargetMode="External"/><Relationship Id="rId5" Type="http://schemas.openxmlformats.org/officeDocument/2006/relationships/hyperlink" Target="https://pubmed.ncbi.nlm.nih.gov/39397330/" TargetMode="External"/><Relationship Id="rId4" Type="http://schemas.openxmlformats.org/officeDocument/2006/relationships/hyperlink" Target="https://www.afccnet.org/Resource-Center/Center-for-Excellence-in-Family-Court-Practice/afcc-task-force-on-guidelines-for-court-involved-therapy"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mailto:petakerr@passcodetoparenting.com" TargetMode="External"/><Relationship Id="rId2" Type="http://schemas.openxmlformats.org/officeDocument/2006/relationships/hyperlink" Target="http://www.passcodetoparenting.com/"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35AB8-CB67-AC49-9460-A66F838B1931}"/>
              </a:ext>
            </a:extLst>
          </p:cNvPr>
          <p:cNvSpPr>
            <a:spLocks noGrp="1"/>
          </p:cNvSpPr>
          <p:nvPr>
            <p:ph type="ctrTitle"/>
          </p:nvPr>
        </p:nvSpPr>
        <p:spPr>
          <a:xfrm>
            <a:off x="394447" y="2709079"/>
            <a:ext cx="10946486" cy="1439842"/>
          </a:xfrm>
        </p:spPr>
        <p:txBody>
          <a:bodyPr>
            <a:normAutofit fontScale="90000"/>
          </a:bodyPr>
          <a:lstStyle/>
          <a:p>
            <a:r>
              <a:rPr lang="en-US" sz="6000" dirty="0"/>
              <a:t>Why Reunification Often Fails</a:t>
            </a:r>
            <a:br>
              <a:rPr lang="en-US" dirty="0"/>
            </a:br>
            <a:r>
              <a:rPr lang="en-US" dirty="0"/>
              <a:t> </a:t>
            </a:r>
            <a:r>
              <a:rPr lang="en-US" sz="2700" dirty="0"/>
              <a:t>Practical Strategies to Improve Outcomes for Children and Families </a:t>
            </a:r>
            <a:br>
              <a:rPr lang="en-US" sz="3200" dirty="0">
                <a:solidFill>
                  <a:schemeClr val="tx1"/>
                </a:solidFill>
              </a:rPr>
            </a:br>
            <a:r>
              <a:rPr lang="en-US" sz="3200" dirty="0">
                <a:solidFill>
                  <a:schemeClr val="tx1"/>
                </a:solidFill>
              </a:rPr>
              <a:t> </a:t>
            </a:r>
            <a:r>
              <a:rPr lang="en-US" sz="2200" i="1" dirty="0">
                <a:solidFill>
                  <a:schemeClr val="bg1">
                    <a:lumMod val="85000"/>
                  </a:schemeClr>
                </a:solidFill>
              </a:rPr>
              <a:t>A systems-focused discussion for family-law judges and lawyers</a:t>
            </a:r>
            <a:r>
              <a:rPr lang="en-US" sz="2200" b="0" i="1" dirty="0">
                <a:solidFill>
                  <a:schemeClr val="bg1">
                    <a:lumMod val="85000"/>
                  </a:schemeClr>
                </a:solidFill>
              </a:rPr>
              <a:t> </a:t>
            </a:r>
            <a:br>
              <a:rPr lang="en-US" sz="2200" i="1" dirty="0">
                <a:solidFill>
                  <a:schemeClr val="bg1">
                    <a:lumMod val="85000"/>
                  </a:schemeClr>
                </a:solidFill>
              </a:rPr>
            </a:br>
            <a:endParaRPr lang="en-US" sz="2200" dirty="0">
              <a:solidFill>
                <a:schemeClr val="bg1">
                  <a:lumMod val="85000"/>
                </a:schemeClr>
              </a:solidFill>
            </a:endParaRPr>
          </a:p>
        </p:txBody>
      </p:sp>
      <p:sp>
        <p:nvSpPr>
          <p:cNvPr id="3" name="Subtitle 2">
            <a:extLst>
              <a:ext uri="{FF2B5EF4-FFF2-40B4-BE49-F238E27FC236}">
                <a16:creationId xmlns:a16="http://schemas.microsoft.com/office/drawing/2014/main" id="{BFF9593B-7166-B641-9C0B-B1571B10D909}"/>
              </a:ext>
            </a:extLst>
          </p:cNvPr>
          <p:cNvSpPr>
            <a:spLocks noGrp="1"/>
          </p:cNvSpPr>
          <p:nvPr>
            <p:ph type="subTitle" idx="4294967295"/>
          </p:nvPr>
        </p:nvSpPr>
        <p:spPr>
          <a:xfrm>
            <a:off x="537883" y="3943856"/>
            <a:ext cx="9564521" cy="1735566"/>
          </a:xfrm>
        </p:spPr>
        <p:txBody>
          <a:bodyPr anchor="ctr">
            <a:normAutofit/>
          </a:bodyPr>
          <a:lstStyle/>
          <a:p>
            <a:pPr marL="0" indent="0">
              <a:lnSpc>
                <a:spcPts val="4000"/>
              </a:lnSpc>
              <a:buNone/>
            </a:pPr>
            <a:br>
              <a:rPr lang="en-US" sz="2000"/>
            </a:br>
            <a:r>
              <a:rPr lang="en-US" sz="2000" i="1">
                <a:solidFill>
                  <a:schemeClr val="bg1"/>
                </a:solidFill>
                <a:latin typeface="Raleway SemiBold"/>
              </a:rPr>
              <a:t>Presented by: Peta Kerr, </a:t>
            </a:r>
            <a:r>
              <a:rPr lang="en-US" sz="2000" b="1" i="1">
                <a:solidFill>
                  <a:schemeClr val="bg1"/>
                </a:solidFill>
                <a:effectLst/>
                <a:latin typeface="Raleway SemiBold"/>
              </a:rPr>
              <a:t>Parent Coach &amp; Parent Coordinator &amp; </a:t>
            </a:r>
            <a:endParaRPr lang="en-US">
              <a:solidFill>
                <a:schemeClr val="bg1"/>
              </a:solidFill>
              <a:latin typeface="Raleway SemiBold"/>
            </a:endParaRPr>
          </a:p>
          <a:p>
            <a:pPr marL="0" indent="0">
              <a:lnSpc>
                <a:spcPts val="4000"/>
              </a:lnSpc>
              <a:buNone/>
            </a:pPr>
            <a:r>
              <a:rPr lang="en-US" sz="2000" b="1" i="1">
                <a:solidFill>
                  <a:schemeClr val="bg1"/>
                </a:solidFill>
                <a:effectLst/>
                <a:latin typeface="Raleway SemiBold"/>
              </a:rPr>
              <a:t>Kaitlin Kushan, MSW, LISW, Reunification Interventionist</a:t>
            </a:r>
            <a:endParaRPr lang="en-US">
              <a:solidFill>
                <a:schemeClr val="bg1"/>
              </a:solidFill>
              <a:latin typeface="Raleway SemiBold"/>
            </a:endParaRPr>
          </a:p>
        </p:txBody>
      </p:sp>
    </p:spTree>
    <p:extLst>
      <p:ext uri="{BB962C8B-B14F-4D97-AF65-F5344CB8AC3E}">
        <p14:creationId xmlns:p14="http://schemas.microsoft.com/office/powerpoint/2010/main" val="2679994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3724A0-AC7B-9B73-889E-CAC8CB3CACFD}"/>
              </a:ext>
            </a:extLst>
          </p:cNvPr>
          <p:cNvSpPr/>
          <p:nvPr/>
        </p:nvSpPr>
        <p:spPr>
          <a:xfrm>
            <a:off x="0" y="5518058"/>
            <a:ext cx="12192000" cy="13772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6156A7B5-F2E7-A390-2C13-BF460835C41C}"/>
              </a:ext>
            </a:extLst>
          </p:cNvPr>
          <p:cNvSpPr>
            <a:spLocks noGrp="1"/>
          </p:cNvSpPr>
          <p:nvPr>
            <p:ph type="title"/>
          </p:nvPr>
        </p:nvSpPr>
        <p:spPr>
          <a:xfrm>
            <a:off x="838201" y="929872"/>
            <a:ext cx="10515598" cy="1325563"/>
          </a:xfrm>
        </p:spPr>
        <p:txBody>
          <a:bodyPr>
            <a:normAutofit/>
          </a:bodyPr>
          <a:lstStyle/>
          <a:p>
            <a:r>
              <a:rPr lang="en-US" sz="4800">
                <a:latin typeface="Raleway SemiBold"/>
              </a:rPr>
              <a:t>Important Framing</a:t>
            </a:r>
            <a:br>
              <a:rPr lang="en-US"/>
            </a:br>
            <a:r>
              <a:rPr lang="en-US" sz="2200">
                <a:solidFill>
                  <a:srgbClr val="6E9296"/>
                </a:solidFill>
                <a:latin typeface="Raleway SemiBold"/>
              </a:rPr>
              <a:t>“Reunification” is not a diagnosis—and it is not a one-size-fits-all remedy</a:t>
            </a:r>
            <a:r>
              <a:rPr lang="en-US" sz="2200">
                <a:solidFill>
                  <a:srgbClr val="9DC8CD"/>
                </a:solidFill>
                <a:latin typeface="Raleway SemiBold"/>
              </a:rPr>
              <a:t> </a:t>
            </a:r>
          </a:p>
        </p:txBody>
      </p:sp>
      <p:sp>
        <p:nvSpPr>
          <p:cNvPr id="5" name="Slide Number Placeholder 4">
            <a:extLst>
              <a:ext uri="{FF2B5EF4-FFF2-40B4-BE49-F238E27FC236}">
                <a16:creationId xmlns:a16="http://schemas.microsoft.com/office/drawing/2014/main" id="{C3F932C2-A188-2204-7440-68434E7487EA}"/>
              </a:ext>
            </a:extLst>
          </p:cNvPr>
          <p:cNvSpPr>
            <a:spLocks noGrp="1"/>
          </p:cNvSpPr>
          <p:nvPr>
            <p:ph type="sldNum" sz="quarter" idx="12"/>
          </p:nvPr>
        </p:nvSpPr>
        <p:spPr/>
        <p:txBody>
          <a:bodyPr>
            <a:normAutofit/>
          </a:bodyPr>
          <a:lstStyle/>
          <a:p>
            <a:pPr>
              <a:spcAft>
                <a:spcPts val="600"/>
              </a:spcAft>
            </a:pPr>
            <a:fld id="{33AB4013-E62A-FD47-8DF1-A95BB9F79CBE}" type="slidenum">
              <a:rPr lang="en-US" smtClean="0"/>
              <a:pPr>
                <a:spcAft>
                  <a:spcPts val="600"/>
                </a:spcAft>
              </a:pPr>
              <a:t>2</a:t>
            </a:fld>
            <a:endParaRPr lang="en-US"/>
          </a:p>
        </p:txBody>
      </p:sp>
      <p:sp>
        <p:nvSpPr>
          <p:cNvPr id="11" name="Rectangle 1">
            <a:extLst>
              <a:ext uri="{FF2B5EF4-FFF2-40B4-BE49-F238E27FC236}">
                <a16:creationId xmlns:a16="http://schemas.microsoft.com/office/drawing/2014/main" id="{90700EC2-BB33-A553-D73B-4B4053E37B92}"/>
              </a:ext>
            </a:extLst>
          </p:cNvPr>
          <p:cNvSpPr>
            <a:spLocks noGrp="1" noChangeArrowheads="1"/>
          </p:cNvSpPr>
          <p:nvPr>
            <p:ph idx="1"/>
          </p:nvPr>
        </p:nvSpPr>
        <p:spPr bwMode="auto">
          <a:xfrm>
            <a:off x="748552" y="2233835"/>
            <a:ext cx="11443448" cy="3370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solidFill>
                  <a:schemeClr val="tx1"/>
                </a:solidFill>
                <a:effectLst/>
                <a:latin typeface="Cambria" panose="02040503050406030204" pitchFamily="18" charset="0"/>
              </a:rPr>
              <a:t>A parent-child contact problem may involve multiple, overlapping causes. </a:t>
            </a:r>
            <a:endParaRPr kumimoji="0" lang="en-US" altLang="en-US" sz="24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solidFill>
                  <a:schemeClr val="tx1"/>
                </a:solidFill>
                <a:effectLst/>
                <a:latin typeface="Cambria" panose="02040503050406030204" pitchFamily="18" charset="0"/>
              </a:rPr>
              <a:t>Child resistance or refusal can arise in the context of relational rupture, conflict exposure,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solidFill>
                  <a:schemeClr val="tx1"/>
                </a:solidFill>
                <a:effectLst/>
                <a:latin typeface="Cambria" panose="02040503050406030204" pitchFamily="18" charset="0"/>
              </a:rPr>
              <a:t>developmental needs, safety concerns, trauma, parenting deficits, or family-system dynamics. </a:t>
            </a:r>
            <a:endParaRPr kumimoji="0" lang="en-US" altLang="en-US" sz="24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a:ln>
                  <a:noFill/>
                </a:ln>
                <a:solidFill>
                  <a:schemeClr val="tx1"/>
                </a:solidFill>
                <a:effectLst/>
                <a:latin typeface="Cambria" panose="02040503050406030204" pitchFamily="18" charset="0"/>
              </a:rPr>
              <a:t>The first task is formulation, not labeling.</a:t>
            </a:r>
            <a:r>
              <a:rPr kumimoji="0" lang="en-US" altLang="en-US" sz="2400" b="0" i="0" u="none" strike="noStrike" cap="none" normalizeH="0" baseline="0">
                <a:ln>
                  <a:noFill/>
                </a:ln>
                <a:solidFill>
                  <a:schemeClr val="tx1"/>
                </a:solidFill>
                <a:effectLst/>
                <a:latin typeface="Cambria" panose="02040503050406030204" pitchFamily="18" charset="0"/>
              </a:rPr>
              <a:t> </a:t>
            </a:r>
            <a:endParaRPr kumimoji="0" lang="en-US" altLang="en-US" sz="24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solidFill>
                  <a:schemeClr val="tx1"/>
                </a:solidFill>
                <a:effectLst/>
                <a:latin typeface="Cambria" panose="02040503050406030204" pitchFamily="18" charset="0"/>
              </a:rPr>
              <a:t>A clinically appropriate intervention may include—not always lead to—resumed contact. </a:t>
            </a:r>
            <a:endParaRPr kumimoji="0" lang="en-US" altLang="en-US" sz="24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descr="A black and white sign with white text&#10;&#10;AI-generated content may be incorrect.">
            <a:extLst>
              <a:ext uri="{FF2B5EF4-FFF2-40B4-BE49-F238E27FC236}">
                <a16:creationId xmlns:a16="http://schemas.microsoft.com/office/drawing/2014/main" id="{9DA4BDEF-9A31-4418-E8BD-E47546565409}"/>
              </a:ext>
            </a:extLst>
          </p:cNvPr>
          <p:cNvPicPr>
            <a:picLocks noChangeAspect="1"/>
          </p:cNvPicPr>
          <p:nvPr/>
        </p:nvPicPr>
        <p:blipFill>
          <a:blip r:embed="rId3"/>
          <a:stretch/>
        </p:blipFill>
        <p:spPr>
          <a:xfrm>
            <a:off x="9590148" y="5559687"/>
            <a:ext cx="2016002" cy="1330876"/>
          </a:xfrm>
          <a:prstGeom prst="rect">
            <a:avLst/>
          </a:prstGeom>
        </p:spPr>
      </p:pic>
    </p:spTree>
    <p:extLst>
      <p:ext uri="{BB962C8B-B14F-4D97-AF65-F5344CB8AC3E}">
        <p14:creationId xmlns:p14="http://schemas.microsoft.com/office/powerpoint/2010/main" val="3870137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5E18E5C-9040-8843-9DB2-B861D21A100D}"/>
              </a:ext>
            </a:extLst>
          </p:cNvPr>
          <p:cNvSpPr>
            <a:spLocks noGrp="1"/>
          </p:cNvSpPr>
          <p:nvPr>
            <p:ph type="sldNum" sz="quarter" idx="12"/>
          </p:nvPr>
        </p:nvSpPr>
        <p:spPr>
          <a:xfrm>
            <a:off x="1039905" y="6020140"/>
            <a:ext cx="498232" cy="365125"/>
          </a:xfrm>
        </p:spPr>
        <p:txBody>
          <a:bodyPr/>
          <a:lstStyle/>
          <a:p>
            <a:fld id="{33AB4013-E62A-FD47-8DF1-A95BB9F79CBE}" type="slidenum">
              <a:rPr lang="en-US" smtClean="0"/>
              <a:pPr/>
              <a:t>3</a:t>
            </a:fld>
            <a:endParaRPr lang="en-US"/>
          </a:p>
        </p:txBody>
      </p:sp>
      <p:sp>
        <p:nvSpPr>
          <p:cNvPr id="23" name="Rectangle 1">
            <a:extLst>
              <a:ext uri="{FF2B5EF4-FFF2-40B4-BE49-F238E27FC236}">
                <a16:creationId xmlns:a16="http://schemas.microsoft.com/office/drawing/2014/main" id="{44B390C6-7CA3-5032-D920-7393DD2A9484}"/>
              </a:ext>
            </a:extLst>
          </p:cNvPr>
          <p:cNvSpPr>
            <a:spLocks noChangeArrowheads="1"/>
          </p:cNvSpPr>
          <p:nvPr/>
        </p:nvSpPr>
        <p:spPr bwMode="auto">
          <a:xfrm>
            <a:off x="1039905" y="2280986"/>
            <a:ext cx="10112189" cy="2985433"/>
          </a:xfrm>
          <a:custGeom>
            <a:avLst/>
            <a:gdLst>
              <a:gd name="csX0" fmla="*/ 0 w 10112189"/>
              <a:gd name="csY0" fmla="*/ 0 h 2985433"/>
              <a:gd name="csX1" fmla="*/ 573024 w 10112189"/>
              <a:gd name="csY1" fmla="*/ 0 h 2985433"/>
              <a:gd name="csX2" fmla="*/ 943804 w 10112189"/>
              <a:gd name="csY2" fmla="*/ 0 h 2985433"/>
              <a:gd name="csX3" fmla="*/ 1820194 w 10112189"/>
              <a:gd name="csY3" fmla="*/ 0 h 2985433"/>
              <a:gd name="csX4" fmla="*/ 2393218 w 10112189"/>
              <a:gd name="csY4" fmla="*/ 0 h 2985433"/>
              <a:gd name="csX5" fmla="*/ 2966242 w 10112189"/>
              <a:gd name="csY5" fmla="*/ 0 h 2985433"/>
              <a:gd name="csX6" fmla="*/ 3842632 w 10112189"/>
              <a:gd name="csY6" fmla="*/ 0 h 2985433"/>
              <a:gd name="csX7" fmla="*/ 4314534 w 10112189"/>
              <a:gd name="csY7" fmla="*/ 0 h 2985433"/>
              <a:gd name="csX8" fmla="*/ 5190924 w 10112189"/>
              <a:gd name="csY8" fmla="*/ 0 h 2985433"/>
              <a:gd name="csX9" fmla="*/ 6067313 w 10112189"/>
              <a:gd name="csY9" fmla="*/ 0 h 2985433"/>
              <a:gd name="csX10" fmla="*/ 6741459 w 10112189"/>
              <a:gd name="csY10" fmla="*/ 0 h 2985433"/>
              <a:gd name="csX11" fmla="*/ 7617849 w 10112189"/>
              <a:gd name="csY11" fmla="*/ 0 h 2985433"/>
              <a:gd name="csX12" fmla="*/ 8190873 w 10112189"/>
              <a:gd name="csY12" fmla="*/ 0 h 2985433"/>
              <a:gd name="csX13" fmla="*/ 8763897 w 10112189"/>
              <a:gd name="csY13" fmla="*/ 0 h 2985433"/>
              <a:gd name="csX14" fmla="*/ 9539165 w 10112189"/>
              <a:gd name="csY14" fmla="*/ 0 h 2985433"/>
              <a:gd name="csX15" fmla="*/ 10112189 w 10112189"/>
              <a:gd name="csY15" fmla="*/ 0 h 2985433"/>
              <a:gd name="csX16" fmla="*/ 10112189 w 10112189"/>
              <a:gd name="csY16" fmla="*/ 656795 h 2985433"/>
              <a:gd name="csX17" fmla="*/ 10112189 w 10112189"/>
              <a:gd name="csY17" fmla="*/ 1283736 h 2985433"/>
              <a:gd name="csX18" fmla="*/ 10112189 w 10112189"/>
              <a:gd name="csY18" fmla="*/ 1910677 h 2985433"/>
              <a:gd name="csX19" fmla="*/ 10112189 w 10112189"/>
              <a:gd name="csY19" fmla="*/ 2985433 h 2985433"/>
              <a:gd name="csX20" fmla="*/ 9741409 w 10112189"/>
              <a:gd name="csY20" fmla="*/ 2985433 h 2985433"/>
              <a:gd name="csX21" fmla="*/ 8865019 w 10112189"/>
              <a:gd name="csY21" fmla="*/ 2985433 h 2985433"/>
              <a:gd name="csX22" fmla="*/ 8190873 w 10112189"/>
              <a:gd name="csY22" fmla="*/ 2985433 h 2985433"/>
              <a:gd name="csX23" fmla="*/ 7718971 w 10112189"/>
              <a:gd name="csY23" fmla="*/ 2985433 h 2985433"/>
              <a:gd name="csX24" fmla="*/ 7044825 w 10112189"/>
              <a:gd name="csY24" fmla="*/ 2985433 h 2985433"/>
              <a:gd name="csX25" fmla="*/ 6674045 w 10112189"/>
              <a:gd name="csY25" fmla="*/ 2985433 h 2985433"/>
              <a:gd name="csX26" fmla="*/ 6303264 w 10112189"/>
              <a:gd name="csY26" fmla="*/ 2985433 h 2985433"/>
              <a:gd name="csX27" fmla="*/ 5629119 w 10112189"/>
              <a:gd name="csY27" fmla="*/ 2985433 h 2985433"/>
              <a:gd name="csX28" fmla="*/ 5157216 w 10112189"/>
              <a:gd name="csY28" fmla="*/ 2985433 h 2985433"/>
              <a:gd name="csX29" fmla="*/ 4381949 w 10112189"/>
              <a:gd name="csY29" fmla="*/ 2985433 h 2985433"/>
              <a:gd name="csX30" fmla="*/ 3910046 w 10112189"/>
              <a:gd name="csY30" fmla="*/ 2985433 h 2985433"/>
              <a:gd name="csX31" fmla="*/ 3134779 w 10112189"/>
              <a:gd name="csY31" fmla="*/ 2985433 h 2985433"/>
              <a:gd name="csX32" fmla="*/ 2763998 w 10112189"/>
              <a:gd name="csY32" fmla="*/ 2985433 h 2985433"/>
              <a:gd name="csX33" fmla="*/ 1988731 w 10112189"/>
              <a:gd name="csY33" fmla="*/ 2985433 h 2985433"/>
              <a:gd name="csX34" fmla="*/ 1516828 w 10112189"/>
              <a:gd name="csY34" fmla="*/ 2985433 h 2985433"/>
              <a:gd name="csX35" fmla="*/ 1146048 w 10112189"/>
              <a:gd name="csY35" fmla="*/ 2985433 h 2985433"/>
              <a:gd name="csX36" fmla="*/ 674146 w 10112189"/>
              <a:gd name="csY36" fmla="*/ 2985433 h 2985433"/>
              <a:gd name="csX37" fmla="*/ 0 w 10112189"/>
              <a:gd name="csY37" fmla="*/ 2985433 h 2985433"/>
              <a:gd name="csX38" fmla="*/ 0 w 10112189"/>
              <a:gd name="csY38" fmla="*/ 2448055 h 2985433"/>
              <a:gd name="csX39" fmla="*/ 0 w 10112189"/>
              <a:gd name="csY39" fmla="*/ 1940531 h 2985433"/>
              <a:gd name="csX40" fmla="*/ 0 w 10112189"/>
              <a:gd name="csY40" fmla="*/ 1433008 h 2985433"/>
              <a:gd name="csX41" fmla="*/ 0 w 10112189"/>
              <a:gd name="csY41" fmla="*/ 806067 h 2985433"/>
              <a:gd name="csX42" fmla="*/ 0 w 10112189"/>
              <a:gd name="csY42" fmla="*/ 0 h 29854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112189" h="2985433" extrusionOk="0">
                <a:moveTo>
                  <a:pt x="0" y="0"/>
                </a:moveTo>
                <a:cubicBezTo>
                  <a:pt x="153534" y="-19803"/>
                  <a:pt x="288729" y="-8840"/>
                  <a:pt x="573024" y="0"/>
                </a:cubicBezTo>
                <a:cubicBezTo>
                  <a:pt x="857319" y="8840"/>
                  <a:pt x="834832" y="-15896"/>
                  <a:pt x="943804" y="0"/>
                </a:cubicBezTo>
                <a:cubicBezTo>
                  <a:pt x="1052776" y="15896"/>
                  <a:pt x="1388803" y="-42981"/>
                  <a:pt x="1820194" y="0"/>
                </a:cubicBezTo>
                <a:cubicBezTo>
                  <a:pt x="2251585" y="42981"/>
                  <a:pt x="2184329" y="2915"/>
                  <a:pt x="2393218" y="0"/>
                </a:cubicBezTo>
                <a:cubicBezTo>
                  <a:pt x="2602107" y="-2915"/>
                  <a:pt x="2750634" y="9644"/>
                  <a:pt x="2966242" y="0"/>
                </a:cubicBezTo>
                <a:cubicBezTo>
                  <a:pt x="3181850" y="-9644"/>
                  <a:pt x="3581069" y="18216"/>
                  <a:pt x="3842632" y="0"/>
                </a:cubicBezTo>
                <a:cubicBezTo>
                  <a:pt x="4104195" y="-18216"/>
                  <a:pt x="4179734" y="23051"/>
                  <a:pt x="4314534" y="0"/>
                </a:cubicBezTo>
                <a:cubicBezTo>
                  <a:pt x="4449334" y="-23051"/>
                  <a:pt x="4872258" y="-12164"/>
                  <a:pt x="5190924" y="0"/>
                </a:cubicBezTo>
                <a:cubicBezTo>
                  <a:pt x="5509590" y="12164"/>
                  <a:pt x="5797410" y="-5433"/>
                  <a:pt x="6067313" y="0"/>
                </a:cubicBezTo>
                <a:cubicBezTo>
                  <a:pt x="6337216" y="5433"/>
                  <a:pt x="6450635" y="-28598"/>
                  <a:pt x="6741459" y="0"/>
                </a:cubicBezTo>
                <a:cubicBezTo>
                  <a:pt x="7032283" y="28598"/>
                  <a:pt x="7364433" y="-19505"/>
                  <a:pt x="7617849" y="0"/>
                </a:cubicBezTo>
                <a:cubicBezTo>
                  <a:pt x="7871265" y="19505"/>
                  <a:pt x="7970910" y="25896"/>
                  <a:pt x="8190873" y="0"/>
                </a:cubicBezTo>
                <a:cubicBezTo>
                  <a:pt x="8410836" y="-25896"/>
                  <a:pt x="8539527" y="8927"/>
                  <a:pt x="8763897" y="0"/>
                </a:cubicBezTo>
                <a:cubicBezTo>
                  <a:pt x="8988267" y="-8927"/>
                  <a:pt x="9275746" y="36236"/>
                  <a:pt x="9539165" y="0"/>
                </a:cubicBezTo>
                <a:cubicBezTo>
                  <a:pt x="9802584" y="-36236"/>
                  <a:pt x="9959800" y="10169"/>
                  <a:pt x="10112189" y="0"/>
                </a:cubicBezTo>
                <a:cubicBezTo>
                  <a:pt x="10088748" y="187085"/>
                  <a:pt x="10101241" y="358823"/>
                  <a:pt x="10112189" y="656795"/>
                </a:cubicBezTo>
                <a:cubicBezTo>
                  <a:pt x="10123137" y="954767"/>
                  <a:pt x="10115358" y="1008009"/>
                  <a:pt x="10112189" y="1283736"/>
                </a:cubicBezTo>
                <a:cubicBezTo>
                  <a:pt x="10109020" y="1559463"/>
                  <a:pt x="10135218" y="1693118"/>
                  <a:pt x="10112189" y="1910677"/>
                </a:cubicBezTo>
                <a:cubicBezTo>
                  <a:pt x="10089160" y="2128236"/>
                  <a:pt x="10129382" y="2745522"/>
                  <a:pt x="10112189" y="2985433"/>
                </a:cubicBezTo>
                <a:cubicBezTo>
                  <a:pt x="10019640" y="2982039"/>
                  <a:pt x="9910855" y="2992661"/>
                  <a:pt x="9741409" y="2985433"/>
                </a:cubicBezTo>
                <a:cubicBezTo>
                  <a:pt x="9571963" y="2978205"/>
                  <a:pt x="9249956" y="3029059"/>
                  <a:pt x="8865019" y="2985433"/>
                </a:cubicBezTo>
                <a:cubicBezTo>
                  <a:pt x="8480082" y="2941808"/>
                  <a:pt x="8362021" y="2973249"/>
                  <a:pt x="8190873" y="2985433"/>
                </a:cubicBezTo>
                <a:cubicBezTo>
                  <a:pt x="8019725" y="2997617"/>
                  <a:pt x="7887765" y="2981656"/>
                  <a:pt x="7718971" y="2985433"/>
                </a:cubicBezTo>
                <a:cubicBezTo>
                  <a:pt x="7550177" y="2989210"/>
                  <a:pt x="7369900" y="2954111"/>
                  <a:pt x="7044825" y="2985433"/>
                </a:cubicBezTo>
                <a:cubicBezTo>
                  <a:pt x="6719750" y="3016755"/>
                  <a:pt x="6817723" y="2994052"/>
                  <a:pt x="6674045" y="2985433"/>
                </a:cubicBezTo>
                <a:cubicBezTo>
                  <a:pt x="6530367" y="2976814"/>
                  <a:pt x="6427224" y="2997395"/>
                  <a:pt x="6303264" y="2985433"/>
                </a:cubicBezTo>
                <a:cubicBezTo>
                  <a:pt x="6179304" y="2973471"/>
                  <a:pt x="5896548" y="3018355"/>
                  <a:pt x="5629119" y="2985433"/>
                </a:cubicBezTo>
                <a:cubicBezTo>
                  <a:pt x="5361690" y="2952511"/>
                  <a:pt x="5380926" y="2983463"/>
                  <a:pt x="5157216" y="2985433"/>
                </a:cubicBezTo>
                <a:cubicBezTo>
                  <a:pt x="4933506" y="2987403"/>
                  <a:pt x="4706287" y="2951035"/>
                  <a:pt x="4381949" y="2985433"/>
                </a:cubicBezTo>
                <a:cubicBezTo>
                  <a:pt x="4057611" y="3019831"/>
                  <a:pt x="4007369" y="2984567"/>
                  <a:pt x="3910046" y="2985433"/>
                </a:cubicBezTo>
                <a:cubicBezTo>
                  <a:pt x="3812723" y="2986299"/>
                  <a:pt x="3405308" y="2997955"/>
                  <a:pt x="3134779" y="2985433"/>
                </a:cubicBezTo>
                <a:cubicBezTo>
                  <a:pt x="2864250" y="2972911"/>
                  <a:pt x="2935297" y="3001623"/>
                  <a:pt x="2763998" y="2985433"/>
                </a:cubicBezTo>
                <a:cubicBezTo>
                  <a:pt x="2592699" y="2969243"/>
                  <a:pt x="2317880" y="2979143"/>
                  <a:pt x="1988731" y="2985433"/>
                </a:cubicBezTo>
                <a:cubicBezTo>
                  <a:pt x="1659582" y="2991723"/>
                  <a:pt x="1673789" y="2981464"/>
                  <a:pt x="1516828" y="2985433"/>
                </a:cubicBezTo>
                <a:cubicBezTo>
                  <a:pt x="1359867" y="2989402"/>
                  <a:pt x="1258824" y="2993047"/>
                  <a:pt x="1146048" y="2985433"/>
                </a:cubicBezTo>
                <a:cubicBezTo>
                  <a:pt x="1033272" y="2977819"/>
                  <a:pt x="822856" y="2965254"/>
                  <a:pt x="674146" y="2985433"/>
                </a:cubicBezTo>
                <a:cubicBezTo>
                  <a:pt x="525436" y="3005612"/>
                  <a:pt x="174584" y="3007573"/>
                  <a:pt x="0" y="2985433"/>
                </a:cubicBezTo>
                <a:cubicBezTo>
                  <a:pt x="-15264" y="2834575"/>
                  <a:pt x="-11930" y="2669640"/>
                  <a:pt x="0" y="2448055"/>
                </a:cubicBezTo>
                <a:cubicBezTo>
                  <a:pt x="11930" y="2226470"/>
                  <a:pt x="-4482" y="2177769"/>
                  <a:pt x="0" y="1940531"/>
                </a:cubicBezTo>
                <a:cubicBezTo>
                  <a:pt x="4482" y="1703293"/>
                  <a:pt x="-22245" y="1543242"/>
                  <a:pt x="0" y="1433008"/>
                </a:cubicBezTo>
                <a:cubicBezTo>
                  <a:pt x="22245" y="1322774"/>
                  <a:pt x="-30361" y="1097585"/>
                  <a:pt x="0" y="806067"/>
                </a:cubicBezTo>
                <a:cubicBezTo>
                  <a:pt x="30361" y="514549"/>
                  <a:pt x="26292" y="197523"/>
                  <a:pt x="0" y="0"/>
                </a:cubicBezTo>
                <a:close/>
              </a:path>
            </a:pathLst>
          </a:custGeom>
          <a:noFill/>
          <a:ln w="9525">
            <a:solidFill>
              <a:srgbClr val="133A60"/>
            </a:solidFill>
            <a:miter lim="800000"/>
            <a:headEnd/>
            <a:tailEnd/>
            <a:extLst>
              <a:ext uri="{C807C97D-BFC1-408E-A445-0C87EB9F89A2}">
                <ask:lineSketchStyleProps xmlns:ask="http://schemas.microsoft.com/office/drawing/2018/sketchyshapes" sd="1219033472">
                  <a:prstGeom prst="rect">
                    <a:avLst/>
                  </a:prstGeom>
                  <ask:type>
                    <ask:lineSketchFreehand/>
                  </ask:type>
                </ask:lineSketchStyleProps>
              </a:ext>
            </a:extLst>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1">
              <a:buFontTx/>
              <a:buAutoNum type="arabicPeriod"/>
            </a:pPr>
            <a:r>
              <a:rPr kumimoji="0" lang="en-US" altLang="en-US" sz="2200" b="0" i="0" u="none" strike="noStrike" cap="none" normalizeH="0" baseline="0">
                <a:ln>
                  <a:noFill/>
                </a:ln>
                <a:solidFill>
                  <a:schemeClr val="tx1"/>
                </a:solidFill>
                <a:effectLst/>
                <a:latin typeface="Cambria" panose="02040503050406030204" pitchFamily="18" charset="0"/>
              </a:rPr>
              <a:t>Recognize recurring reasons reunification referrals fail. </a:t>
            </a:r>
            <a:endParaRPr kumimoji="0" lang="en-US" altLang="en-US" sz="2200" b="0" i="0" u="none" strike="noStrike" cap="none" normalizeH="0" baseline="0">
              <a:ln>
                <a:noFill/>
              </a:ln>
              <a:solidFill>
                <a:schemeClr val="tx1"/>
              </a:solidFill>
              <a:effectLst/>
              <a:latin typeface="Segoe UI" panose="020B0502040204020203" pitchFamily="34" charset="0"/>
            </a:endParaRPr>
          </a:p>
          <a:p>
            <a:pPr lvl="1">
              <a:buFontTx/>
              <a:buAutoNum type="arabicPeriod"/>
            </a:pPr>
            <a:r>
              <a:rPr kumimoji="0" lang="en-US" altLang="en-US" sz="2200" b="0" i="0" u="none" strike="noStrike" cap="none" normalizeH="0" baseline="0">
                <a:ln>
                  <a:noFill/>
                </a:ln>
                <a:solidFill>
                  <a:schemeClr val="tx1"/>
                </a:solidFill>
                <a:effectLst/>
                <a:latin typeface="Cambria" panose="02040503050406030204" pitchFamily="18" charset="0"/>
              </a:rPr>
              <a:t> Distinguish a contact problem from an unresolved safety, trauma, or parenting-capacity problem. </a:t>
            </a:r>
            <a:endParaRPr kumimoji="0" lang="en-US" altLang="en-US" sz="2200" b="0" i="0" u="none" strike="noStrike" cap="none" normalizeH="0" baseline="0">
              <a:ln>
                <a:noFill/>
              </a:ln>
              <a:solidFill>
                <a:schemeClr val="tx1"/>
              </a:solidFill>
              <a:effectLst/>
              <a:latin typeface="Segoe UI" panose="020B0502040204020203" pitchFamily="34" charset="0"/>
            </a:endParaRPr>
          </a:p>
          <a:p>
            <a:pPr lvl="1">
              <a:buFontTx/>
              <a:buAutoNum type="arabicPeriod"/>
            </a:pPr>
            <a:r>
              <a:rPr kumimoji="0" lang="en-US" altLang="en-US" sz="2200" b="0" i="0" u="none" strike="noStrike" cap="none" normalizeH="0" baseline="0">
                <a:ln>
                  <a:noFill/>
                </a:ln>
                <a:solidFill>
                  <a:schemeClr val="tx1"/>
                </a:solidFill>
                <a:effectLst/>
                <a:latin typeface="Cambria" panose="02040503050406030204" pitchFamily="18" charset="0"/>
              </a:rPr>
              <a:t> Use practical pre- and post-decree strategies to improve referral readiness. </a:t>
            </a:r>
            <a:endParaRPr kumimoji="0" lang="en-US" altLang="en-US" sz="2200" b="0" i="0" u="none" strike="noStrike" cap="none" normalizeH="0" baseline="0">
              <a:ln>
                <a:noFill/>
              </a:ln>
              <a:solidFill>
                <a:schemeClr val="tx1"/>
              </a:solidFill>
              <a:effectLst/>
              <a:latin typeface="Segoe UI" panose="020B0502040204020203" pitchFamily="34" charset="0"/>
            </a:endParaRPr>
          </a:p>
          <a:p>
            <a:pPr lvl="1">
              <a:buFontTx/>
              <a:buAutoNum type="arabicPeriod"/>
            </a:pPr>
            <a:r>
              <a:rPr kumimoji="0" lang="en-US" altLang="en-US" sz="2200" b="0" i="0" u="none" strike="noStrike" cap="none" normalizeH="0" baseline="0">
                <a:ln>
                  <a:noFill/>
                </a:ln>
                <a:solidFill>
                  <a:schemeClr val="tx1"/>
                </a:solidFill>
                <a:effectLst/>
                <a:latin typeface="Cambria" panose="02040503050406030204" pitchFamily="18" charset="0"/>
              </a:rPr>
              <a:t> Draft clearer orders, retainers, and role boundaries for court-involved therapeutic work. </a:t>
            </a:r>
            <a:endParaRPr kumimoji="0" lang="en-US" altLang="en-US" sz="2200" b="0" i="0" u="none" strike="noStrike" cap="none" normalizeH="0" baseline="0">
              <a:ln>
                <a:noFill/>
              </a:ln>
              <a:solidFill>
                <a:schemeClr val="tx1"/>
              </a:solidFill>
              <a:effectLst/>
              <a:latin typeface="Segoe UI" panose="020B0502040204020203" pitchFamily="34" charset="0"/>
            </a:endParaRPr>
          </a:p>
          <a:p>
            <a:pPr lvl="1">
              <a:buFontTx/>
              <a:buAutoNum type="arabicPeriod"/>
            </a:pPr>
            <a:r>
              <a:rPr kumimoji="0" lang="en-US" altLang="en-US" sz="2200" b="0" i="0" u="none" strike="noStrike" cap="none" normalizeH="0" baseline="0">
                <a:ln>
                  <a:noFill/>
                </a:ln>
                <a:solidFill>
                  <a:schemeClr val="tx1"/>
                </a:solidFill>
                <a:effectLst/>
                <a:latin typeface="Cambria" panose="02040503050406030204" pitchFamily="18" charset="0"/>
              </a:rPr>
              <a:t> Measure progress in ways that protect children from an “all-or-nothing” definition of success. </a:t>
            </a:r>
            <a:endParaRPr kumimoji="0" lang="en-US" altLang="en-US" sz="22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BC4C7DC8-7CFA-928F-8328-93F9D819173F}"/>
              </a:ext>
            </a:extLst>
          </p:cNvPr>
          <p:cNvSpPr/>
          <p:nvPr/>
        </p:nvSpPr>
        <p:spPr>
          <a:xfrm>
            <a:off x="-21082" y="0"/>
            <a:ext cx="12213082" cy="1344706"/>
          </a:xfrm>
          <a:prstGeom prst="rect">
            <a:avLst/>
          </a:prstGeom>
          <a:solidFill>
            <a:srgbClr val="EDE6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a:solidFill>
                  <a:srgbClr val="133A60"/>
                </a:solidFill>
                <a:latin typeface="Raleway" pitchFamily="2" charset="77"/>
              </a:rPr>
              <a:t>Learning Objectives</a:t>
            </a:r>
          </a:p>
        </p:txBody>
      </p:sp>
      <p:sp>
        <p:nvSpPr>
          <p:cNvPr id="26" name="TextBox 25">
            <a:extLst>
              <a:ext uri="{FF2B5EF4-FFF2-40B4-BE49-F238E27FC236}">
                <a16:creationId xmlns:a16="http://schemas.microsoft.com/office/drawing/2014/main" id="{D903F6E3-740D-A985-D999-F43DF4F9627A}"/>
              </a:ext>
            </a:extLst>
          </p:cNvPr>
          <p:cNvSpPr txBox="1"/>
          <p:nvPr/>
        </p:nvSpPr>
        <p:spPr>
          <a:xfrm>
            <a:off x="161365" y="1673293"/>
            <a:ext cx="8086166" cy="461665"/>
          </a:xfrm>
          <a:prstGeom prst="rect">
            <a:avLst/>
          </a:prstGeom>
          <a:noFill/>
        </p:spPr>
        <p:txBody>
          <a:bodyPr wrap="square" rtlCol="0">
            <a:spAutoFit/>
          </a:bodyPr>
          <a:lstStyle/>
          <a:p>
            <a:r>
              <a:rPr lang="en-US" sz="2400">
                <a:latin typeface="Cambria" panose="02040503050406030204" pitchFamily="18" charset="0"/>
              </a:rPr>
              <a:t>By the end of this program, participants will be able to: </a:t>
            </a:r>
          </a:p>
        </p:txBody>
      </p:sp>
    </p:spTree>
    <p:extLst>
      <p:ext uri="{BB962C8B-B14F-4D97-AF65-F5344CB8AC3E}">
        <p14:creationId xmlns:p14="http://schemas.microsoft.com/office/powerpoint/2010/main" val="106767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9322579-DF84-F7DD-E453-4CEB18DB6217}"/>
              </a:ext>
            </a:extLst>
          </p:cNvPr>
          <p:cNvSpPr/>
          <p:nvPr/>
        </p:nvSpPr>
        <p:spPr>
          <a:xfrm>
            <a:off x="0" y="5452042"/>
            <a:ext cx="12192000" cy="219919"/>
          </a:xfrm>
          <a:prstGeom prst="rect">
            <a:avLst/>
          </a:prstGeom>
          <a:solidFill>
            <a:srgbClr val="ED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D7E4F3C-3EBD-A945-8382-94D2094A2576}"/>
              </a:ext>
            </a:extLst>
          </p:cNvPr>
          <p:cNvSpPr/>
          <p:nvPr/>
        </p:nvSpPr>
        <p:spPr>
          <a:xfrm>
            <a:off x="0" y="4836207"/>
            <a:ext cx="12192000" cy="6220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0C2C6EB-BB72-434E-A140-87F4A9E5CB80}"/>
              </a:ext>
            </a:extLst>
          </p:cNvPr>
          <p:cNvSpPr/>
          <p:nvPr/>
        </p:nvSpPr>
        <p:spPr>
          <a:xfrm>
            <a:off x="0" y="1194368"/>
            <a:ext cx="12192000" cy="3646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BA723899-8A60-884F-B9F0-B21C4F1AA7FB}"/>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id="{55E18E5C-9040-8843-9DB2-B861D21A100D}"/>
              </a:ext>
            </a:extLst>
          </p:cNvPr>
          <p:cNvSpPr>
            <a:spLocks noGrp="1"/>
          </p:cNvSpPr>
          <p:nvPr>
            <p:ph type="sldNum" sz="quarter" idx="12"/>
          </p:nvPr>
        </p:nvSpPr>
        <p:spPr/>
        <p:txBody>
          <a:bodyPr/>
          <a:lstStyle/>
          <a:p>
            <a:fld id="{33AB4013-E62A-FD47-8DF1-A95BB9F79CBE}" type="slidenum">
              <a:rPr lang="en-US" smtClean="0"/>
              <a:pPr/>
              <a:t>4</a:t>
            </a:fld>
            <a:endParaRPr lang="en-US"/>
          </a:p>
        </p:txBody>
      </p:sp>
      <p:sp>
        <p:nvSpPr>
          <p:cNvPr id="6" name="Title 1">
            <a:extLst>
              <a:ext uri="{FF2B5EF4-FFF2-40B4-BE49-F238E27FC236}">
                <a16:creationId xmlns:a16="http://schemas.microsoft.com/office/drawing/2014/main" id="{AE51E564-102B-3440-B661-D2D901F7DB9F}"/>
              </a:ext>
            </a:extLst>
          </p:cNvPr>
          <p:cNvSpPr>
            <a:spLocks noGrp="1"/>
          </p:cNvSpPr>
          <p:nvPr>
            <p:ph type="title"/>
          </p:nvPr>
        </p:nvSpPr>
        <p:spPr>
          <a:xfrm>
            <a:off x="3052857" y="838201"/>
            <a:ext cx="7123445" cy="552110"/>
          </a:xfrm>
        </p:spPr>
        <p:txBody>
          <a:bodyPr>
            <a:normAutofit fontScale="90000"/>
          </a:bodyPr>
          <a:lstStyle/>
          <a:p>
            <a:r>
              <a:rPr lang="en-US">
                <a:latin typeface="Raleway SemiBold"/>
              </a:rPr>
              <a:t>The Central Proposition </a:t>
            </a:r>
            <a:endParaRPr lang="en-US" b="0">
              <a:latin typeface="Raleway SemiBold"/>
            </a:endParaRPr>
          </a:p>
          <a:p>
            <a:pPr algn="ctr"/>
            <a:endParaRPr lang="en-US" b="0"/>
          </a:p>
        </p:txBody>
      </p:sp>
      <p:sp>
        <p:nvSpPr>
          <p:cNvPr id="3" name="TextBox 2">
            <a:extLst>
              <a:ext uri="{FF2B5EF4-FFF2-40B4-BE49-F238E27FC236}">
                <a16:creationId xmlns:a16="http://schemas.microsoft.com/office/drawing/2014/main" id="{182BF3D8-64DA-EC89-A148-02C0B3524A26}"/>
              </a:ext>
            </a:extLst>
          </p:cNvPr>
          <p:cNvSpPr txBox="1"/>
          <p:nvPr/>
        </p:nvSpPr>
        <p:spPr>
          <a:xfrm>
            <a:off x="1088571" y="1393371"/>
            <a:ext cx="8414657"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2400" b="1" i="0" u="none" strike="noStrike" baseline="0">
                <a:solidFill>
                  <a:srgbClr val="133A60"/>
                </a:solidFill>
                <a:latin typeface="Calibri"/>
                <a:ea typeface="Calibri"/>
                <a:cs typeface="Calibri"/>
              </a:rPr>
              <a:t>Reunification most often fails before the first session </a:t>
            </a:r>
            <a:r>
              <a:rPr lang="en-US" sz="2400" b="0" i="0" u="none" strike="noStrike">
                <a:solidFill>
                  <a:srgbClr val="133A60"/>
                </a:solidFill>
                <a:latin typeface="Calibri"/>
                <a:ea typeface="Calibri"/>
                <a:cs typeface="Calibri"/>
              </a:rPr>
              <a:t>​</a:t>
            </a:r>
          </a:p>
          <a:p>
            <a:pPr algn="l" rtl="0"/>
            <a:r>
              <a:rPr lang="en-US" sz="2400" b="0" i="0" u="none" strike="noStrike" baseline="0">
                <a:solidFill>
                  <a:srgbClr val="000000"/>
                </a:solidFill>
                <a:latin typeface="Cambria"/>
                <a:ea typeface="Cambria"/>
                <a:cs typeface="Segoe UI"/>
              </a:rPr>
              <a:t>Failure risks are often built into the referral when there is: </a:t>
            </a:r>
            <a:r>
              <a:rPr lang="en-US" sz="2400" b="0" i="0" u="none" strike="noStrike">
                <a:solidFill>
                  <a:srgbClr val="000000"/>
                </a:solidFill>
                <a:latin typeface="Cambria"/>
                <a:ea typeface="Cambria"/>
                <a:cs typeface="Segoe UI"/>
              </a:rPr>
              <a:t>​</a:t>
            </a:r>
          </a:p>
          <a:p>
            <a:pPr marL="0" lvl="0" indent="0" algn="l" rtl="0">
              <a:buFont typeface=""/>
              <a:buChar char="•"/>
            </a:pPr>
            <a:r>
              <a:rPr lang="en-US" sz="2400" b="0" i="0" u="none" strike="noStrike" baseline="0">
                <a:solidFill>
                  <a:srgbClr val="000000"/>
                </a:solidFill>
                <a:latin typeface="Cambria"/>
                <a:ea typeface="Cambria"/>
                <a:cs typeface="Arial"/>
              </a:rPr>
              <a:t>No shared definition of the problem; </a:t>
            </a:r>
            <a:r>
              <a:rPr lang="en-US" sz="2400" b="0" i="0" u="none" strike="noStrike">
                <a:solidFill>
                  <a:srgbClr val="000000"/>
                </a:solidFill>
                <a:latin typeface="Cambria"/>
                <a:ea typeface="Cambria"/>
                <a:cs typeface="Arial"/>
              </a:rPr>
              <a:t>​</a:t>
            </a:r>
          </a:p>
          <a:p>
            <a:pPr marL="0" lvl="0" indent="0" algn="l" rtl="0">
              <a:buFont typeface=""/>
              <a:buChar char="•"/>
            </a:pPr>
            <a:r>
              <a:rPr lang="en-US" sz="2400" b="0" i="0" u="none" strike="noStrike" baseline="0">
                <a:solidFill>
                  <a:srgbClr val="000000"/>
                </a:solidFill>
                <a:latin typeface="Cambria"/>
                <a:ea typeface="Cambria"/>
                <a:cs typeface="Arial"/>
              </a:rPr>
              <a:t>No adequate screening for safety or readiness; </a:t>
            </a:r>
            <a:r>
              <a:rPr lang="en-US" sz="2400" b="0" i="0" u="none" strike="noStrike">
                <a:solidFill>
                  <a:srgbClr val="000000"/>
                </a:solidFill>
                <a:latin typeface="Cambria"/>
                <a:ea typeface="Cambria"/>
                <a:cs typeface="Arial"/>
              </a:rPr>
              <a:t>​</a:t>
            </a:r>
          </a:p>
          <a:p>
            <a:pPr marL="0" lvl="0" indent="0" algn="l" rtl="0">
              <a:buFont typeface=""/>
              <a:buChar char="•"/>
            </a:pPr>
            <a:r>
              <a:rPr lang="en-US" sz="2400" b="0" i="0" u="none" strike="noStrike" baseline="0">
                <a:solidFill>
                  <a:srgbClr val="000000"/>
                </a:solidFill>
                <a:latin typeface="Cambria"/>
                <a:ea typeface="Cambria"/>
                <a:cs typeface="Arial"/>
              </a:rPr>
              <a:t>An unclear, overbroad, or internally inconsistent order; </a:t>
            </a:r>
            <a:r>
              <a:rPr lang="en-US" sz="2400" b="0" i="0" u="none" strike="noStrike">
                <a:solidFill>
                  <a:srgbClr val="000000"/>
                </a:solidFill>
                <a:latin typeface="Cambria"/>
                <a:ea typeface="Cambria"/>
                <a:cs typeface="Arial"/>
              </a:rPr>
              <a:t>​</a:t>
            </a:r>
          </a:p>
          <a:p>
            <a:pPr marL="0" lvl="0" indent="0" algn="l" rtl="0">
              <a:buFont typeface=""/>
              <a:buChar char="•"/>
            </a:pPr>
            <a:r>
              <a:rPr lang="en-US" sz="2400" b="0" i="0" u="none" strike="noStrike" baseline="0">
                <a:solidFill>
                  <a:srgbClr val="000000"/>
                </a:solidFill>
                <a:latin typeface="Cambria"/>
                <a:ea typeface="Cambria"/>
                <a:cs typeface="Arial"/>
              </a:rPr>
              <a:t>A mismatch between the intervention and the family’s needs; </a:t>
            </a:r>
            <a:r>
              <a:rPr lang="en-US" sz="2400" b="0" i="0" u="none" strike="noStrike">
                <a:solidFill>
                  <a:srgbClr val="000000"/>
                </a:solidFill>
                <a:latin typeface="Cambria"/>
                <a:ea typeface="Cambria"/>
                <a:cs typeface="Arial"/>
              </a:rPr>
              <a:t>​</a:t>
            </a:r>
          </a:p>
          <a:p>
            <a:pPr marL="0" lvl="0" indent="0" algn="l" rtl="0">
              <a:buFont typeface=""/>
              <a:buChar char="•"/>
            </a:pPr>
            <a:r>
              <a:rPr lang="en-US" sz="2400" b="0" i="0" u="none" strike="noStrike" baseline="0">
                <a:solidFill>
                  <a:srgbClr val="000000"/>
                </a:solidFill>
                <a:latin typeface="Cambria"/>
                <a:ea typeface="Cambria"/>
                <a:cs typeface="Arial"/>
              </a:rPr>
              <a:t>Undefined roles and information-sharing rules; or </a:t>
            </a:r>
            <a:r>
              <a:rPr lang="en-US" sz="2400" b="0" i="0" u="none" strike="noStrike">
                <a:solidFill>
                  <a:srgbClr val="000000"/>
                </a:solidFill>
                <a:latin typeface="Cambria"/>
                <a:ea typeface="Cambria"/>
                <a:cs typeface="Arial"/>
              </a:rPr>
              <a:t>​</a:t>
            </a:r>
          </a:p>
          <a:p>
            <a:pPr marL="0" lvl="0" indent="0" algn="l" rtl="0">
              <a:buFont typeface=""/>
              <a:buChar char="•"/>
            </a:pPr>
            <a:r>
              <a:rPr lang="en-US" sz="2400" b="0" i="0" u="none" strike="noStrike" baseline="0">
                <a:solidFill>
                  <a:srgbClr val="000000"/>
                </a:solidFill>
                <a:latin typeface="Cambria"/>
                <a:ea typeface="Cambria"/>
                <a:cs typeface="Arial"/>
              </a:rPr>
              <a:t>No plan for parallel parent work, transitions, and accountability. </a:t>
            </a:r>
            <a:r>
              <a:rPr lang="en-US" sz="2400" b="0" i="0" u="none" strike="noStrike">
                <a:solidFill>
                  <a:srgbClr val="000000"/>
                </a:solidFill>
                <a:latin typeface="Cambria"/>
                <a:ea typeface="Cambria"/>
                <a:cs typeface="Arial"/>
              </a:rPr>
              <a:t>​</a:t>
            </a:r>
          </a:p>
          <a:p>
            <a:pPr algn="l" rtl="0"/>
            <a:r>
              <a:rPr lang="en-US" sz="2400" b="0" i="0" u="none" strike="noStrike">
                <a:solidFill>
                  <a:srgbClr val="000000"/>
                </a:solidFill>
                <a:latin typeface="Arial"/>
                <a:ea typeface="Segoe UI"/>
                <a:cs typeface="Arial"/>
              </a:rPr>
              <a:t>​</a:t>
            </a:r>
          </a:p>
          <a:p>
            <a:pPr algn="ctr"/>
            <a:endParaRPr lang="en-US"/>
          </a:p>
        </p:txBody>
      </p:sp>
    </p:spTree>
    <p:extLst>
      <p:ext uri="{BB962C8B-B14F-4D97-AF65-F5344CB8AC3E}">
        <p14:creationId xmlns:p14="http://schemas.microsoft.com/office/powerpoint/2010/main" val="2999555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5D3EE-8BD5-0B80-B4D9-3C119937A8A4}"/>
              </a:ext>
            </a:extLst>
          </p:cNvPr>
          <p:cNvSpPr>
            <a:spLocks noGrp="1"/>
          </p:cNvSpPr>
          <p:nvPr>
            <p:ph type="title"/>
          </p:nvPr>
        </p:nvSpPr>
        <p:spPr/>
        <p:txBody>
          <a:bodyPr/>
          <a:lstStyle/>
          <a:p>
            <a:pPr algn="ctr"/>
            <a:r>
              <a:rPr lang="en-US" dirty="0">
                <a:latin typeface="Raleway SemiBold"/>
              </a:rPr>
              <a:t>Case Introduction</a:t>
            </a:r>
            <a:endParaRPr lang="en-US" dirty="0"/>
          </a:p>
        </p:txBody>
      </p:sp>
      <p:sp>
        <p:nvSpPr>
          <p:cNvPr id="3" name="Content Placeholder 2">
            <a:extLst>
              <a:ext uri="{FF2B5EF4-FFF2-40B4-BE49-F238E27FC236}">
                <a16:creationId xmlns:a16="http://schemas.microsoft.com/office/drawing/2014/main" id="{10AEC6D3-1BCC-8B05-B353-F7F855644198}"/>
              </a:ext>
            </a:extLst>
          </p:cNvPr>
          <p:cNvSpPr>
            <a:spLocks noGrp="1"/>
          </p:cNvSpPr>
          <p:nvPr>
            <p:ph sz="half" idx="1"/>
          </p:nvPr>
        </p:nvSpPr>
        <p:spPr>
          <a:xfrm>
            <a:off x="1758461" y="1825624"/>
            <a:ext cx="3109495" cy="3647241"/>
          </a:xfrm>
          <a:ln>
            <a:solidFill>
              <a:schemeClr val="tx2"/>
            </a:solidFill>
          </a:ln>
        </p:spPr>
        <p:txBody>
          <a:bodyPr vert="horz" lIns="91440" tIns="45720" rIns="91440" bIns="45720" rtlCol="0" anchor="t">
            <a:normAutofit/>
          </a:bodyPr>
          <a:lstStyle/>
          <a:p>
            <a:pPr marL="0" indent="0" algn="ctr">
              <a:buNone/>
            </a:pPr>
            <a:r>
              <a:rPr lang="en-US" dirty="0">
                <a:latin typeface="Raleway SemiBold"/>
              </a:rPr>
              <a:t>Family 1</a:t>
            </a:r>
          </a:p>
          <a:p>
            <a:pPr marL="0" indent="0" algn="ctr">
              <a:buNone/>
            </a:pPr>
            <a:r>
              <a:rPr lang="en-US" sz="1800" dirty="0">
                <a:latin typeface="Raleway SemiBold"/>
              </a:rPr>
              <a:t>Mild-Moderate</a:t>
            </a:r>
          </a:p>
          <a:p>
            <a:pPr marL="0" indent="0" algn="ctr">
              <a:buNone/>
            </a:pPr>
            <a:r>
              <a:rPr lang="en-US" sz="1800" dirty="0">
                <a:latin typeface="Raleway SemiBold"/>
              </a:rPr>
              <a:t>Mom, Dad, two boys 11 &amp; 6</a:t>
            </a:r>
          </a:p>
          <a:p>
            <a:pPr marL="0" indent="0" algn="ctr">
              <a:buNone/>
            </a:pPr>
            <a:r>
              <a:rPr lang="en-US" sz="1800" dirty="0">
                <a:latin typeface="Raleway SemiBold"/>
              </a:rPr>
              <a:t>3 months lapse</a:t>
            </a:r>
          </a:p>
          <a:p>
            <a:pPr marL="0" indent="0" algn="ctr">
              <a:buNone/>
            </a:pPr>
            <a:r>
              <a:rPr lang="en-US" sz="1800" dirty="0">
                <a:latin typeface="Raleway SemiBold"/>
              </a:rPr>
              <a:t>Unsubstantiated abuse allegations</a:t>
            </a:r>
          </a:p>
          <a:p>
            <a:pPr marL="0" indent="0" algn="ctr">
              <a:buNone/>
            </a:pPr>
            <a:r>
              <a:rPr lang="en-US" sz="1800" dirty="0">
                <a:latin typeface="Raleway SemiBold"/>
              </a:rPr>
              <a:t>Supervised visits ordered</a:t>
            </a:r>
          </a:p>
          <a:p>
            <a:pPr marL="0" indent="0" algn="ctr">
              <a:buNone/>
            </a:pPr>
            <a:r>
              <a:rPr lang="en-US" sz="1800" dirty="0">
                <a:latin typeface="Raleway SemiBold"/>
              </a:rPr>
              <a:t>Review date scheduled</a:t>
            </a:r>
          </a:p>
          <a:p>
            <a:pPr marL="0" indent="0" algn="ctr">
              <a:buNone/>
            </a:pPr>
            <a:endParaRPr lang="en-US" sz="1800" dirty="0"/>
          </a:p>
        </p:txBody>
      </p:sp>
      <p:sp>
        <p:nvSpPr>
          <p:cNvPr id="6" name="Content Placeholder 5">
            <a:extLst>
              <a:ext uri="{FF2B5EF4-FFF2-40B4-BE49-F238E27FC236}">
                <a16:creationId xmlns:a16="http://schemas.microsoft.com/office/drawing/2014/main" id="{0EA066BC-AF27-7368-33C9-15F606DE8E41}"/>
              </a:ext>
            </a:extLst>
          </p:cNvPr>
          <p:cNvSpPr>
            <a:spLocks noGrp="1"/>
          </p:cNvSpPr>
          <p:nvPr>
            <p:ph sz="half" idx="2"/>
          </p:nvPr>
        </p:nvSpPr>
        <p:spPr>
          <a:xfrm>
            <a:off x="6975889" y="1825625"/>
            <a:ext cx="3109494" cy="3647241"/>
          </a:xfrm>
          <a:ln>
            <a:solidFill>
              <a:schemeClr val="tx2"/>
            </a:solidFill>
          </a:ln>
        </p:spPr>
        <p:txBody>
          <a:bodyPr vert="horz" lIns="91440" tIns="45720" rIns="91440" bIns="45720" rtlCol="0" anchor="t">
            <a:normAutofit/>
          </a:bodyPr>
          <a:lstStyle/>
          <a:p>
            <a:pPr marL="0" indent="0" algn="ctr">
              <a:buNone/>
            </a:pPr>
            <a:r>
              <a:rPr lang="en-US" dirty="0">
                <a:latin typeface="Raleway SemiBold"/>
              </a:rPr>
              <a:t>Family 2</a:t>
            </a:r>
          </a:p>
          <a:p>
            <a:pPr marL="0" indent="0" algn="ctr">
              <a:buNone/>
            </a:pPr>
            <a:r>
              <a:rPr lang="en-US" sz="1800" dirty="0">
                <a:latin typeface="Raleway SemiBold"/>
              </a:rPr>
              <a:t>Severe</a:t>
            </a:r>
          </a:p>
          <a:p>
            <a:pPr marL="0" indent="0" algn="ctr">
              <a:buNone/>
            </a:pPr>
            <a:r>
              <a:rPr lang="en-US" sz="1800" dirty="0">
                <a:latin typeface="Raleway SemiBold"/>
              </a:rPr>
              <a:t>Mom, Dad, two girls 14 &amp; 12</a:t>
            </a:r>
          </a:p>
          <a:p>
            <a:pPr marL="0" indent="0" algn="ctr">
              <a:buNone/>
            </a:pPr>
            <a:r>
              <a:rPr lang="en-US" sz="1800" dirty="0">
                <a:latin typeface="Raleway SemiBold"/>
              </a:rPr>
              <a:t>18 months lapse</a:t>
            </a:r>
          </a:p>
          <a:p>
            <a:pPr marL="0" indent="0" algn="ctr">
              <a:buNone/>
            </a:pPr>
            <a:r>
              <a:rPr lang="en-US" sz="1800" dirty="0">
                <a:latin typeface="Raleway SemiBold"/>
              </a:rPr>
              <a:t>Unsubstantiated abuse allegations, charges of stalking &amp; harassment</a:t>
            </a:r>
          </a:p>
          <a:p>
            <a:pPr marL="0" indent="0" algn="ctr">
              <a:buNone/>
            </a:pPr>
            <a:r>
              <a:rPr lang="en-US" sz="1800" dirty="0">
                <a:latin typeface="Raleway SemiBold"/>
              </a:rPr>
              <a:t>No orders</a:t>
            </a:r>
          </a:p>
          <a:p>
            <a:pPr marL="0" indent="0" algn="ctr">
              <a:buNone/>
            </a:pPr>
            <a:r>
              <a:rPr lang="en-US" sz="1800" dirty="0">
                <a:latin typeface="Raleway SemiBold"/>
              </a:rPr>
              <a:t>No review date scheduled</a:t>
            </a:r>
            <a:endParaRPr lang="en-US" sz="1800" dirty="0"/>
          </a:p>
        </p:txBody>
      </p:sp>
      <p:sp>
        <p:nvSpPr>
          <p:cNvPr id="5" name="Slide Number Placeholder 4">
            <a:extLst>
              <a:ext uri="{FF2B5EF4-FFF2-40B4-BE49-F238E27FC236}">
                <a16:creationId xmlns:a16="http://schemas.microsoft.com/office/drawing/2014/main" id="{2C1B4F88-D950-C446-BB65-6E62A6DCD1CB}"/>
              </a:ext>
            </a:extLst>
          </p:cNvPr>
          <p:cNvSpPr>
            <a:spLocks noGrp="1"/>
          </p:cNvSpPr>
          <p:nvPr>
            <p:ph type="sldNum" sz="quarter" idx="12"/>
          </p:nvPr>
        </p:nvSpPr>
        <p:spPr/>
        <p:txBody>
          <a:bodyPr/>
          <a:lstStyle/>
          <a:p>
            <a:fld id="{33AB4013-E62A-FD47-8DF1-A95BB9F79CBE}" type="slidenum">
              <a:rPr lang="en-US" smtClean="0"/>
              <a:pPr/>
              <a:t>5</a:t>
            </a:fld>
            <a:endParaRPr lang="en-US"/>
          </a:p>
        </p:txBody>
      </p:sp>
      <p:sp>
        <p:nvSpPr>
          <p:cNvPr id="4" name="Date Placeholder 3">
            <a:extLst>
              <a:ext uri="{FF2B5EF4-FFF2-40B4-BE49-F238E27FC236}">
                <a16:creationId xmlns:a16="http://schemas.microsoft.com/office/drawing/2014/main" id="{12322EAA-ECA3-384B-7304-0CA88B28414E}"/>
              </a:ext>
            </a:extLst>
          </p:cNvPr>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4102716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EACFA-8D52-86FC-022C-FA98A1EA31EF}"/>
              </a:ext>
            </a:extLst>
          </p:cNvPr>
          <p:cNvSpPr>
            <a:spLocks noGrp="1"/>
          </p:cNvSpPr>
          <p:nvPr>
            <p:ph type="title"/>
          </p:nvPr>
        </p:nvSpPr>
        <p:spPr>
          <a:xfrm>
            <a:off x="637673" y="-194545"/>
            <a:ext cx="13389808" cy="1739984"/>
          </a:xfrm>
        </p:spPr>
        <p:txBody>
          <a:bodyPr>
            <a:normAutofit/>
          </a:bodyPr>
          <a:lstStyle/>
          <a:p>
            <a:r>
              <a:rPr lang="en-US" sz="3200">
                <a:latin typeface="Raleway SemiBold"/>
              </a:rPr>
              <a:t>Why Reunification Fails: Six Predictable Failure Points </a:t>
            </a:r>
          </a:p>
        </p:txBody>
      </p:sp>
      <p:sp>
        <p:nvSpPr>
          <p:cNvPr id="5" name="Slide Number Placeholder 4">
            <a:extLst>
              <a:ext uri="{FF2B5EF4-FFF2-40B4-BE49-F238E27FC236}">
                <a16:creationId xmlns:a16="http://schemas.microsoft.com/office/drawing/2014/main" id="{0351D5AD-432B-0F30-005C-AEC74919D44C}"/>
              </a:ext>
            </a:extLst>
          </p:cNvPr>
          <p:cNvSpPr>
            <a:spLocks noGrp="1"/>
          </p:cNvSpPr>
          <p:nvPr>
            <p:ph type="sldNum" sz="quarter" idx="12"/>
          </p:nvPr>
        </p:nvSpPr>
        <p:spPr/>
        <p:txBody>
          <a:bodyPr/>
          <a:lstStyle/>
          <a:p>
            <a:fld id="{33AB4013-E62A-FD47-8DF1-A95BB9F79CBE}" type="slidenum">
              <a:rPr lang="en-US" smtClean="0"/>
              <a:pPr/>
              <a:t>6</a:t>
            </a:fld>
            <a:endParaRPr lang="en-US"/>
          </a:p>
        </p:txBody>
      </p:sp>
      <p:sp>
        <p:nvSpPr>
          <p:cNvPr id="6" name="Rectangle 1">
            <a:extLst>
              <a:ext uri="{FF2B5EF4-FFF2-40B4-BE49-F238E27FC236}">
                <a16:creationId xmlns:a16="http://schemas.microsoft.com/office/drawing/2014/main" id="{CC845B31-4E1A-C758-FBFD-BEB060353626}"/>
              </a:ext>
            </a:extLst>
          </p:cNvPr>
          <p:cNvSpPr>
            <a:spLocks noGrp="1" noChangeArrowheads="1"/>
          </p:cNvSpPr>
          <p:nvPr>
            <p:ph idx="1"/>
          </p:nvPr>
        </p:nvSpPr>
        <p:spPr bwMode="auto">
          <a:xfrm>
            <a:off x="517358" y="1335436"/>
            <a:ext cx="10956050" cy="4188381"/>
          </a:xfrm>
          <a:prstGeom prst="roundRect">
            <a:avLst/>
          </a:prstGeom>
          <a:solidFill>
            <a:srgbClr val="EEE7E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r>
              <a:rPr lang="en-US" altLang="en-US" sz="2400">
                <a:solidFill>
                  <a:srgbClr val="133A60"/>
                </a:solidFill>
                <a:latin typeface="Calibri"/>
                <a:ea typeface="Calibri"/>
                <a:cs typeface="Calibri"/>
              </a:rPr>
              <a:t>    </a:t>
            </a:r>
            <a:r>
              <a:rPr kumimoji="0" lang="en-US" altLang="en-US" sz="2400" b="1" i="0" u="none" strike="noStrike" cap="none" normalizeH="0" baseline="0">
                <a:ln>
                  <a:noFill/>
                </a:ln>
                <a:solidFill>
                  <a:srgbClr val="133A60"/>
                </a:solidFill>
                <a:effectLst/>
                <a:latin typeface="Calibri"/>
                <a:ea typeface="Calibri"/>
                <a:cs typeface="Calibri"/>
              </a:rPr>
              <a:t>The common breakdowns</a:t>
            </a:r>
            <a:r>
              <a:rPr lang="en-US" altLang="en-US" sz="2400">
                <a:solidFill>
                  <a:srgbClr val="133A60"/>
                </a:solidFill>
                <a:latin typeface="Calibri"/>
                <a:ea typeface="Calibri"/>
                <a:cs typeface="Calibri"/>
              </a:rPr>
              <a:t>:</a:t>
            </a:r>
            <a:endParaRPr lang="en-US" altLang="en-US" sz="2400" b="0" i="0" u="none" strike="noStrike" cap="none" normalizeH="0" baseline="0">
              <a:ln>
                <a:noFill/>
              </a:ln>
              <a:solidFill>
                <a:srgbClr val="133A60"/>
              </a:solidFill>
              <a:effectLst/>
              <a:latin typeface="Calibri"/>
              <a:ea typeface="Calibri"/>
              <a:cs typeface="Calibri"/>
            </a:endParaRPr>
          </a:p>
          <a:p>
            <a:pPr marL="0" indent="0">
              <a:lnSpc>
                <a:spcPct val="100000"/>
              </a:lnSpc>
              <a:buNone/>
            </a:pPr>
            <a:endParaRPr lang="en-US" altLang="en-US" sz="2400">
              <a:solidFill>
                <a:srgbClr val="133A60"/>
              </a:solidFill>
              <a:latin typeface="Calibri"/>
              <a:ea typeface="Calibri"/>
              <a:cs typeface="Calibri"/>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000" b="1" i="0" u="none" strike="noStrike" cap="none" normalizeH="0" baseline="0" err="1">
                <a:ln>
                  <a:noFill/>
                </a:ln>
                <a:effectLst/>
                <a:latin typeface="Cambria"/>
                <a:ea typeface="Cambria"/>
              </a:rPr>
              <a:t>Misformulation</a:t>
            </a:r>
            <a:r>
              <a:rPr kumimoji="0" lang="en-US" altLang="en-US" sz="2000" b="1" i="0" u="none" strike="noStrike" cap="none" normalizeH="0" baseline="0">
                <a:ln>
                  <a:noFill/>
                </a:ln>
                <a:effectLst/>
                <a:latin typeface="Cambria"/>
                <a:ea typeface="Cambria"/>
              </a:rPr>
              <a:t>:</a:t>
            </a:r>
            <a:r>
              <a:rPr kumimoji="0" lang="en-US" altLang="en-US" sz="2000" b="0" i="0" u="none" strike="noStrike" cap="none" normalizeH="0" baseline="0">
                <a:ln>
                  <a:noFill/>
                </a:ln>
                <a:effectLst/>
                <a:latin typeface="Cambria"/>
                <a:ea typeface="Cambria"/>
              </a:rPr>
              <a:t> treating every refusal as the same phenomenon. </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000" b="1" i="0" u="none" strike="noStrike" cap="none" normalizeH="0" baseline="0">
                <a:ln>
                  <a:noFill/>
                </a:ln>
                <a:solidFill>
                  <a:schemeClr val="tx1"/>
                </a:solidFill>
                <a:effectLst/>
                <a:latin typeface="Cambria" panose="02040503050406030204" pitchFamily="18" charset="0"/>
              </a:rPr>
              <a:t>Safety blind spots:</a:t>
            </a:r>
            <a:r>
              <a:rPr kumimoji="0" lang="en-US" altLang="en-US" sz="2000" b="0" i="0" u="none" strike="noStrike" cap="none" normalizeH="0" baseline="0">
                <a:ln>
                  <a:noFill/>
                </a:ln>
                <a:solidFill>
                  <a:schemeClr val="tx1"/>
                </a:solidFill>
                <a:effectLst/>
                <a:latin typeface="Cambria" panose="02040503050406030204" pitchFamily="18" charset="0"/>
              </a:rPr>
              <a:t> minimizing coercion, violence, abuse, substance use, or trauma. </a:t>
            </a:r>
            <a:endParaRPr kumimoji="0" lang="en-US" altLang="en-US" sz="20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000" b="1" i="0" u="none" strike="noStrike" cap="none" normalizeH="0" baseline="0">
                <a:ln>
                  <a:noFill/>
                </a:ln>
                <a:solidFill>
                  <a:schemeClr val="tx1"/>
                </a:solidFill>
                <a:effectLst/>
                <a:latin typeface="Cambria" panose="02040503050406030204" pitchFamily="18" charset="0"/>
              </a:rPr>
              <a:t>Premature contact:</a:t>
            </a:r>
            <a:r>
              <a:rPr kumimoji="0" lang="en-US" altLang="en-US" sz="2000" b="0" i="0" u="none" strike="noStrike" cap="none" normalizeH="0" baseline="0">
                <a:ln>
                  <a:noFill/>
                </a:ln>
                <a:solidFill>
                  <a:schemeClr val="tx1"/>
                </a:solidFill>
                <a:effectLst/>
                <a:latin typeface="Cambria" panose="02040503050406030204" pitchFamily="18" charset="0"/>
              </a:rPr>
              <a:t> asking a child to engage before adults create the conditions for emotional and physical safety. </a:t>
            </a:r>
            <a:endParaRPr kumimoji="0" lang="en-US" altLang="en-US" sz="20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2000" b="1" i="0" u="none" strike="noStrike" cap="none" normalizeH="0" baseline="0">
                <a:ln>
                  <a:noFill/>
                </a:ln>
                <a:solidFill>
                  <a:schemeClr val="tx1"/>
                </a:solidFill>
                <a:effectLst/>
                <a:latin typeface="Cambria" panose="02040503050406030204" pitchFamily="18" charset="0"/>
              </a:rPr>
              <a:t>Parent non-readiness:</a:t>
            </a:r>
            <a:r>
              <a:rPr kumimoji="0" lang="en-US" altLang="en-US" sz="2000" b="0" i="0" u="none" strike="noStrike" cap="none" normalizeH="0" baseline="0">
                <a:ln>
                  <a:noFill/>
                </a:ln>
                <a:solidFill>
                  <a:schemeClr val="tx1"/>
                </a:solidFill>
                <a:effectLst/>
                <a:latin typeface="Cambria" panose="02040503050406030204" pitchFamily="18" charset="0"/>
              </a:rPr>
              <a:t> expecting relationship repair without behavior change, accountability, or skill-building. </a:t>
            </a:r>
            <a:endParaRPr kumimoji="0" lang="en-US" altLang="en-US" sz="20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2000" b="1" i="0" u="none" strike="noStrike" cap="none" normalizeH="0" baseline="0">
                <a:ln>
                  <a:noFill/>
                </a:ln>
                <a:solidFill>
                  <a:schemeClr val="tx1"/>
                </a:solidFill>
                <a:effectLst/>
                <a:latin typeface="Cambria" panose="02040503050406030204" pitchFamily="18" charset="0"/>
              </a:rPr>
              <a:t>System fragmentation:</a:t>
            </a:r>
            <a:r>
              <a:rPr kumimoji="0" lang="en-US" altLang="en-US" sz="2000" b="0" i="0" u="none" strike="noStrike" cap="none" normalizeH="0" baseline="0">
                <a:ln>
                  <a:noFill/>
                </a:ln>
                <a:solidFill>
                  <a:schemeClr val="tx1"/>
                </a:solidFill>
                <a:effectLst/>
                <a:latin typeface="Cambria" panose="02040503050406030204" pitchFamily="18" charset="0"/>
              </a:rPr>
              <a:t> competing professionals, unclear authority, and inconsistent messaging. </a:t>
            </a:r>
            <a:endParaRPr kumimoji="0" lang="en-US" altLang="en-US" sz="20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6"/>
              <a:tabLst/>
            </a:pPr>
            <a:r>
              <a:rPr kumimoji="0" lang="en-US" altLang="en-US" sz="2000" b="1" i="0" u="none" strike="noStrike" cap="none" normalizeH="0" baseline="0">
                <a:ln>
                  <a:noFill/>
                </a:ln>
                <a:solidFill>
                  <a:schemeClr val="tx1"/>
                </a:solidFill>
                <a:effectLst/>
                <a:latin typeface="Cambria" panose="02040503050406030204" pitchFamily="18" charset="0"/>
              </a:rPr>
              <a:t>Outcome rigidity:</a:t>
            </a:r>
            <a:r>
              <a:rPr kumimoji="0" lang="en-US" altLang="en-US" sz="2000" b="0" i="0" u="none" strike="noStrike" cap="none" normalizeH="0" baseline="0">
                <a:ln>
                  <a:noFill/>
                </a:ln>
                <a:solidFill>
                  <a:schemeClr val="tx1"/>
                </a:solidFill>
                <a:effectLst/>
                <a:latin typeface="Cambria" panose="02040503050406030204" pitchFamily="18" charset="0"/>
              </a:rPr>
              <a:t> equating success only with immediate, unrestricted contact. </a:t>
            </a:r>
            <a:endParaRPr kumimoji="0" lang="en-US" altLang="en-US" sz="20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72596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C0755-F570-5C9E-9148-36BC554ECB00}"/>
              </a:ext>
            </a:extLst>
          </p:cNvPr>
          <p:cNvSpPr>
            <a:spLocks noGrp="1"/>
          </p:cNvSpPr>
          <p:nvPr>
            <p:ph type="title"/>
          </p:nvPr>
        </p:nvSpPr>
        <p:spPr>
          <a:xfrm>
            <a:off x="839788" y="365125"/>
            <a:ext cx="10515600" cy="1325563"/>
          </a:xfrm>
        </p:spPr>
        <p:txBody>
          <a:bodyPr anchor="ctr">
            <a:normAutofit/>
          </a:bodyPr>
          <a:lstStyle/>
          <a:p>
            <a:pPr algn="ctr"/>
            <a:r>
              <a:rPr lang="en-US">
                <a:solidFill>
                  <a:srgbClr val="9DC8CD"/>
                </a:solidFill>
                <a:latin typeface="Raleway SemiBold"/>
              </a:rPr>
              <a:t>Misformulation: </a:t>
            </a:r>
            <a:br>
              <a:rPr lang="en-US">
                <a:solidFill>
                  <a:srgbClr val="9DC8CD"/>
                </a:solidFill>
                <a:latin typeface="Raleway SemiBold"/>
              </a:rPr>
            </a:br>
            <a:r>
              <a:rPr lang="en-US">
                <a:solidFill>
                  <a:srgbClr val="9DC8CD"/>
                </a:solidFill>
                <a:latin typeface="Raleway SemiBold"/>
              </a:rPr>
              <a:t>The “Single Story” Problem </a:t>
            </a:r>
            <a:endParaRPr lang="en-US"/>
          </a:p>
        </p:txBody>
      </p:sp>
      <p:sp>
        <p:nvSpPr>
          <p:cNvPr id="11" name="Text Placeholder 2">
            <a:extLst>
              <a:ext uri="{FF2B5EF4-FFF2-40B4-BE49-F238E27FC236}">
                <a16:creationId xmlns:a16="http://schemas.microsoft.com/office/drawing/2014/main" id="{6EDE603A-CD61-1C71-F1F1-C99E787F7226}"/>
              </a:ext>
            </a:extLst>
          </p:cNvPr>
          <p:cNvSpPr>
            <a:spLocks noGrp="1"/>
          </p:cNvSpPr>
          <p:nvPr>
            <p:ph type="body" idx="1"/>
          </p:nvPr>
        </p:nvSpPr>
        <p:spPr>
          <a:xfrm>
            <a:off x="1721531" y="2094820"/>
            <a:ext cx="5157787" cy="823912"/>
          </a:xfrm>
        </p:spPr>
        <p:txBody>
          <a:bodyPr/>
          <a:lstStyle/>
          <a:p>
            <a:r>
              <a:rPr lang="en-US" sz="2800">
                <a:solidFill>
                  <a:srgbClr val="133A60"/>
                </a:solidFill>
                <a:latin typeface="Arial"/>
                <a:cs typeface="Arial"/>
              </a:rPr>
              <a:t>What goes wrong </a:t>
            </a:r>
            <a:endParaRPr lang="en-US" sz="2800" b="0">
              <a:solidFill>
                <a:srgbClr val="133A60"/>
              </a:solidFill>
              <a:latin typeface="Arial"/>
              <a:cs typeface="Arial"/>
            </a:endParaRPr>
          </a:p>
          <a:p>
            <a:endParaRPr lang="en-US"/>
          </a:p>
        </p:txBody>
      </p:sp>
      <p:sp>
        <p:nvSpPr>
          <p:cNvPr id="13" name="Content Placeholder 3">
            <a:extLst>
              <a:ext uri="{FF2B5EF4-FFF2-40B4-BE49-F238E27FC236}">
                <a16:creationId xmlns:a16="http://schemas.microsoft.com/office/drawing/2014/main" id="{2E314F1A-A22C-4F95-8413-BE9441A67F6C}"/>
              </a:ext>
            </a:extLst>
          </p:cNvPr>
          <p:cNvSpPr>
            <a:spLocks noGrp="1"/>
          </p:cNvSpPr>
          <p:nvPr>
            <p:ph sz="half" idx="2"/>
          </p:nvPr>
        </p:nvSpPr>
        <p:spPr>
          <a:xfrm>
            <a:off x="839788" y="2505075"/>
            <a:ext cx="5157787" cy="2967791"/>
          </a:xfrm>
        </p:spPr>
        <p:txBody>
          <a:bodyPr vert="horz" lIns="91440" tIns="45720" rIns="91440" bIns="45720" rtlCol="0" anchor="t">
            <a:normAutofit/>
          </a:bodyPr>
          <a:lstStyle/>
          <a:p>
            <a:pPr indent="0">
              <a:spcBef>
                <a:spcPct val="0"/>
              </a:spcBef>
              <a:spcAft>
                <a:spcPts val="600"/>
              </a:spcAft>
            </a:pPr>
            <a:r>
              <a:rPr lang="en-US" sz="2000" b="0">
                <a:latin typeface="Arial"/>
                <a:cs typeface="Arial"/>
              </a:rPr>
              <a:t>Professionals begin with a conclusion rather than a differential formulation. </a:t>
            </a:r>
          </a:p>
          <a:p>
            <a:pPr indent="0">
              <a:spcBef>
                <a:spcPct val="0"/>
              </a:spcBef>
              <a:spcAft>
                <a:spcPts val="600"/>
              </a:spcAft>
            </a:pPr>
            <a:r>
              <a:rPr lang="en-US" sz="2000" b="0">
                <a:latin typeface="Arial"/>
                <a:cs typeface="Arial"/>
              </a:rPr>
              <a:t>Adult narratives are substituted for a careful understanding of the child’s experience. </a:t>
            </a:r>
          </a:p>
          <a:p>
            <a:pPr indent="0">
              <a:spcBef>
                <a:spcPct val="0"/>
              </a:spcBef>
              <a:spcAft>
                <a:spcPts val="600"/>
              </a:spcAft>
            </a:pPr>
            <a:r>
              <a:rPr lang="en-US" sz="2000" b="0">
                <a:latin typeface="Arial"/>
                <a:cs typeface="Arial"/>
              </a:rPr>
              <a:t>A child’s resistance is treated as either dispositive or irrelevant. </a:t>
            </a:r>
          </a:p>
          <a:p>
            <a:pPr indent="0">
              <a:spcBef>
                <a:spcPct val="0"/>
              </a:spcBef>
              <a:spcAft>
                <a:spcPts val="600"/>
              </a:spcAft>
            </a:pPr>
            <a:r>
              <a:rPr lang="en-US" sz="2000" b="0">
                <a:latin typeface="Arial"/>
                <a:cs typeface="Arial"/>
              </a:rPr>
              <a:t>The family’s current functioning is obscured by historic litigation narratives. </a:t>
            </a:r>
          </a:p>
          <a:p>
            <a:endParaRPr lang="en-US" sz="2000"/>
          </a:p>
        </p:txBody>
      </p:sp>
      <p:sp>
        <p:nvSpPr>
          <p:cNvPr id="15" name="Text Placeholder 4">
            <a:extLst>
              <a:ext uri="{FF2B5EF4-FFF2-40B4-BE49-F238E27FC236}">
                <a16:creationId xmlns:a16="http://schemas.microsoft.com/office/drawing/2014/main" id="{8908DE25-70E7-1456-AB0E-EEE7ADD40C8A}"/>
              </a:ext>
            </a:extLst>
          </p:cNvPr>
          <p:cNvSpPr>
            <a:spLocks noGrp="1"/>
          </p:cNvSpPr>
          <p:nvPr>
            <p:ph type="body" sz="quarter" idx="3"/>
          </p:nvPr>
        </p:nvSpPr>
        <p:spPr>
          <a:xfrm>
            <a:off x="6672943" y="2094820"/>
            <a:ext cx="5183188" cy="823912"/>
          </a:xfrm>
        </p:spPr>
        <p:txBody>
          <a:bodyPr/>
          <a:lstStyle/>
          <a:p>
            <a:r>
              <a:rPr lang="en-US" sz="2800">
                <a:solidFill>
                  <a:srgbClr val="133A60"/>
                </a:solidFill>
                <a:latin typeface="Arial"/>
                <a:cs typeface="Arial"/>
              </a:rPr>
              <a:t>Better practice </a:t>
            </a:r>
            <a:endParaRPr lang="en-US" sz="2800" b="0">
              <a:solidFill>
                <a:srgbClr val="133A60"/>
              </a:solidFill>
              <a:latin typeface="Arial"/>
              <a:cs typeface="Arial"/>
            </a:endParaRPr>
          </a:p>
          <a:p>
            <a:endParaRPr lang="en-US"/>
          </a:p>
        </p:txBody>
      </p:sp>
      <p:sp>
        <p:nvSpPr>
          <p:cNvPr id="6" name="Rectangle 1">
            <a:extLst>
              <a:ext uri="{FF2B5EF4-FFF2-40B4-BE49-F238E27FC236}">
                <a16:creationId xmlns:a16="http://schemas.microsoft.com/office/drawing/2014/main" id="{BEB612C9-127A-7E24-7C74-10BB8948EA51}"/>
              </a:ext>
            </a:extLst>
          </p:cNvPr>
          <p:cNvSpPr>
            <a:spLocks noGrp="1" noChangeArrowheads="1"/>
          </p:cNvSpPr>
          <p:nvPr>
            <p:ph sz="quarter" idx="4"/>
          </p:nvPr>
        </p:nvSpPr>
        <p:spPr bwMode="auto">
          <a:xfrm>
            <a:off x="5987143" y="2505075"/>
            <a:ext cx="5368245" cy="296779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indent="0">
              <a:spcAft>
                <a:spcPts val="600"/>
              </a:spcAft>
              <a:buFont typeface="Arial,Sans-Serif"/>
              <a:buChar char="•"/>
            </a:pPr>
            <a:r>
              <a:rPr lang="en-US" altLang="en-US" sz="2000" b="0">
                <a:solidFill>
                  <a:schemeClr val="accent2"/>
                </a:solidFill>
                <a:latin typeface="Arial"/>
                <a:cs typeface="Arial"/>
              </a:rPr>
              <a:t>Start</a:t>
            </a:r>
            <a:r>
              <a:rPr kumimoji="0" lang="en-US" altLang="en-US" sz="2000" b="0" i="0" u="none" strike="noStrike" cap="none" normalizeH="0" baseline="0">
                <a:ln>
                  <a:noFill/>
                </a:ln>
                <a:solidFill>
                  <a:schemeClr val="accent2"/>
                </a:solidFill>
                <a:effectLst/>
                <a:latin typeface="Arial"/>
                <a:cs typeface="Arial"/>
              </a:rPr>
              <a:t> with a </a:t>
            </a:r>
            <a:r>
              <a:rPr kumimoji="0" lang="en-US" altLang="en-US" sz="2000" b="1" i="0" u="none" strike="noStrike" cap="none" normalizeH="0" baseline="0">
                <a:ln>
                  <a:noFill/>
                </a:ln>
                <a:solidFill>
                  <a:schemeClr val="accent2"/>
                </a:solidFill>
                <a:effectLst/>
                <a:latin typeface="Arial"/>
                <a:cs typeface="Arial"/>
              </a:rPr>
              <a:t>multi-hypothesis assessment</a:t>
            </a:r>
            <a:r>
              <a:rPr kumimoji="0" lang="en-US" altLang="en-US" sz="2000" b="0" i="0" u="none" strike="noStrike" cap="none" normalizeH="0" baseline="0">
                <a:ln>
                  <a:noFill/>
                </a:ln>
                <a:solidFill>
                  <a:schemeClr val="accent2"/>
                </a:solidFill>
                <a:effectLst/>
                <a:latin typeface="Arial"/>
                <a:cs typeface="Arial"/>
              </a:rPr>
              <a:t>. </a:t>
            </a:r>
            <a:endParaRPr lang="en-US">
              <a:solidFill>
                <a:schemeClr val="accent2"/>
              </a:solidFill>
              <a:cs typeface="Arial" panose="020B0604020202020204" pitchFamily="34" charset="0"/>
            </a:endParaRPr>
          </a:p>
          <a:p>
            <a:pPr indent="0">
              <a:spcAft>
                <a:spcPts val="600"/>
              </a:spcAft>
              <a:buFont typeface="Arial,Sans-Serif"/>
              <a:buChar char="•"/>
            </a:pPr>
            <a:r>
              <a:rPr kumimoji="0" lang="en-US" altLang="en-US" sz="2000" b="0" i="0" u="none" strike="noStrike" cap="none" normalizeH="0" baseline="0">
                <a:ln>
                  <a:noFill/>
                </a:ln>
                <a:solidFill>
                  <a:schemeClr val="accent2"/>
                </a:solidFill>
                <a:effectLst/>
                <a:latin typeface="Arial"/>
                <a:cs typeface="Arial"/>
              </a:rPr>
              <a:t>Ask: </a:t>
            </a:r>
            <a:r>
              <a:rPr kumimoji="0" lang="en-US" altLang="en-US" sz="2000" b="0" i="1" u="none" strike="noStrike" cap="none" normalizeH="0" baseline="0">
                <a:ln>
                  <a:noFill/>
                </a:ln>
                <a:solidFill>
                  <a:schemeClr val="accent2"/>
                </a:solidFill>
                <a:effectLst/>
                <a:latin typeface="Arial"/>
                <a:cs typeface="Arial"/>
              </a:rPr>
              <a:t>What has happened? What is happening now? What conditions must change?</a:t>
            </a:r>
            <a:r>
              <a:rPr kumimoji="0" lang="en-US" altLang="en-US" sz="2000" b="0" i="0" u="none" strike="noStrike" cap="none" normalizeH="0" baseline="0">
                <a:ln>
                  <a:noFill/>
                </a:ln>
                <a:solidFill>
                  <a:schemeClr val="accent2"/>
                </a:solidFill>
                <a:effectLst/>
                <a:latin typeface="Arial"/>
                <a:cs typeface="Arial"/>
              </a:rPr>
              <a:t> </a:t>
            </a:r>
            <a:endParaRPr lang="en-US">
              <a:solidFill>
                <a:schemeClr val="accent2"/>
              </a:solidFill>
              <a:cs typeface="Arial" panose="020B0604020202020204" pitchFamily="34" charset="0"/>
            </a:endParaRPr>
          </a:p>
          <a:p>
            <a:pPr indent="0">
              <a:spcAft>
                <a:spcPts val="600"/>
              </a:spcAft>
              <a:buFont typeface="Arial,Sans-Serif"/>
              <a:buChar char="•"/>
            </a:pPr>
            <a:r>
              <a:rPr kumimoji="0" lang="en-US" altLang="en-US" sz="2000" b="0" i="0" u="none" strike="noStrike" cap="none" normalizeH="0" baseline="0">
                <a:ln>
                  <a:noFill/>
                </a:ln>
                <a:solidFill>
                  <a:schemeClr val="accent2"/>
                </a:solidFill>
                <a:effectLst/>
                <a:latin typeface="Arial"/>
                <a:cs typeface="Arial"/>
              </a:rPr>
              <a:t>Reassess formulation as new information emerges. </a:t>
            </a:r>
            <a:endParaRPr lang="en-US" i="0" u="none" strike="noStrike" cap="none" normalizeH="0" baseline="0">
              <a:ln>
                <a:noFill/>
              </a:ln>
              <a:solidFill>
                <a:schemeClr val="accent2"/>
              </a:solidFill>
              <a:effectLst/>
              <a:cs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endParaRPr lang="en-US" altLang="en-US" sz="2000" b="0" i="0" u="none" strike="noStrike" cap="none" normalizeH="0" baseline="0">
              <a:ln>
                <a:noFill/>
              </a:ln>
              <a:solidFill>
                <a:schemeClr val="accent2"/>
              </a:solidFill>
              <a:effectLst/>
              <a:cs typeface="Arial"/>
            </a:endParaRPr>
          </a:p>
        </p:txBody>
      </p:sp>
      <p:sp>
        <p:nvSpPr>
          <p:cNvPr id="5" name="Slide Number Placeholder 4">
            <a:extLst>
              <a:ext uri="{FF2B5EF4-FFF2-40B4-BE49-F238E27FC236}">
                <a16:creationId xmlns:a16="http://schemas.microsoft.com/office/drawing/2014/main" id="{5C7A844D-5DCC-DCA1-7AB6-99D48DC2B554}"/>
              </a:ext>
            </a:extLst>
          </p:cNvPr>
          <p:cNvSpPr>
            <a:spLocks noGrp="1"/>
          </p:cNvSpPr>
          <p:nvPr>
            <p:ph type="sldNum" sz="quarter" idx="12"/>
          </p:nvPr>
        </p:nvSpPr>
        <p:spPr>
          <a:xfrm>
            <a:off x="838199" y="5991225"/>
            <a:ext cx="498232" cy="365125"/>
          </a:xfrm>
        </p:spPr>
        <p:txBody>
          <a:bodyPr>
            <a:normAutofit/>
          </a:bodyPr>
          <a:lstStyle/>
          <a:p>
            <a:pPr>
              <a:spcAft>
                <a:spcPts val="600"/>
              </a:spcAft>
            </a:pPr>
            <a:fld id="{33AB4013-E62A-FD47-8DF1-A95BB9F79CBE}" type="slidenum">
              <a:rPr lang="en-US" smtClean="0"/>
              <a:pPr>
                <a:spcAft>
                  <a:spcPts val="600"/>
                </a:spcAft>
              </a:pPr>
              <a:t>7</a:t>
            </a:fld>
            <a:endParaRPr lang="en-US"/>
          </a:p>
        </p:txBody>
      </p:sp>
      <p:sp>
        <p:nvSpPr>
          <p:cNvPr id="17" name="Date Placeholder 7">
            <a:extLst>
              <a:ext uri="{FF2B5EF4-FFF2-40B4-BE49-F238E27FC236}">
                <a16:creationId xmlns:a16="http://schemas.microsoft.com/office/drawing/2014/main" id="{B3A4D0ED-B59C-514E-93E6-DBDAEDBD01F2}"/>
              </a:ext>
            </a:extLst>
          </p:cNvPr>
          <p:cNvSpPr>
            <a:spLocks noGrp="1"/>
          </p:cNvSpPr>
          <p:nvPr>
            <p:ph type="dt" sz="half" idx="10"/>
          </p:nvPr>
        </p:nvSpPr>
        <p:spPr>
          <a:xfrm>
            <a:off x="1758461" y="5993667"/>
            <a:ext cx="2549767" cy="365125"/>
          </a:xfrm>
        </p:spPr>
        <p:txBody>
          <a:bodyPr/>
          <a:lstStyle/>
          <a:p>
            <a:endParaRPr lang="en-US"/>
          </a:p>
        </p:txBody>
      </p:sp>
    </p:spTree>
    <p:extLst>
      <p:ext uri="{BB962C8B-B14F-4D97-AF65-F5344CB8AC3E}">
        <p14:creationId xmlns:p14="http://schemas.microsoft.com/office/powerpoint/2010/main" val="777217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5C122-CB44-A9F3-7299-6DB4EEBD27B5}"/>
              </a:ext>
            </a:extLst>
          </p:cNvPr>
          <p:cNvSpPr>
            <a:spLocks noGrp="1"/>
          </p:cNvSpPr>
          <p:nvPr>
            <p:ph type="title"/>
          </p:nvPr>
        </p:nvSpPr>
        <p:spPr>
          <a:xfrm>
            <a:off x="838198" y="345831"/>
            <a:ext cx="10515598" cy="1325563"/>
          </a:xfrm>
        </p:spPr>
        <p:txBody>
          <a:bodyPr/>
          <a:lstStyle/>
          <a:p>
            <a:r>
              <a:rPr lang="en-US"/>
              <a:t>Safety and Trauma: “Do No Further Harm” Is Operational</a:t>
            </a:r>
          </a:p>
        </p:txBody>
      </p:sp>
      <p:sp>
        <p:nvSpPr>
          <p:cNvPr id="5" name="Slide Number Placeholder 4">
            <a:extLst>
              <a:ext uri="{FF2B5EF4-FFF2-40B4-BE49-F238E27FC236}">
                <a16:creationId xmlns:a16="http://schemas.microsoft.com/office/drawing/2014/main" id="{D722E0A1-E117-9973-E751-3CC4E35AAF89}"/>
              </a:ext>
            </a:extLst>
          </p:cNvPr>
          <p:cNvSpPr>
            <a:spLocks noGrp="1"/>
          </p:cNvSpPr>
          <p:nvPr>
            <p:ph type="sldNum" sz="quarter" idx="12"/>
          </p:nvPr>
        </p:nvSpPr>
        <p:spPr/>
        <p:txBody>
          <a:bodyPr/>
          <a:lstStyle/>
          <a:p>
            <a:fld id="{33AB4013-E62A-FD47-8DF1-A95BB9F79CBE}" type="slidenum">
              <a:rPr lang="en-US" smtClean="0"/>
              <a:pPr/>
              <a:t>8</a:t>
            </a:fld>
            <a:endParaRPr lang="en-US"/>
          </a:p>
        </p:txBody>
      </p:sp>
      <p:sp>
        <p:nvSpPr>
          <p:cNvPr id="6" name="Rectangle 1">
            <a:extLst>
              <a:ext uri="{FF2B5EF4-FFF2-40B4-BE49-F238E27FC236}">
                <a16:creationId xmlns:a16="http://schemas.microsoft.com/office/drawing/2014/main" id="{B6BEEC37-E81B-E1A0-A552-8989522A2112}"/>
              </a:ext>
            </a:extLst>
          </p:cNvPr>
          <p:cNvSpPr>
            <a:spLocks noGrp="1" noChangeArrowheads="1"/>
          </p:cNvSpPr>
          <p:nvPr>
            <p:ph idx="1"/>
          </p:nvPr>
        </p:nvSpPr>
        <p:spPr bwMode="auto">
          <a:xfrm>
            <a:off x="636451" y="1716191"/>
            <a:ext cx="10922761" cy="3816429"/>
          </a:xfrm>
          <a:custGeom>
            <a:avLst/>
            <a:gdLst>
              <a:gd name="csX0" fmla="*/ 0 w 10922761"/>
              <a:gd name="csY0" fmla="*/ 0 h 3816429"/>
              <a:gd name="csX1" fmla="*/ 901128 w 10922761"/>
              <a:gd name="csY1" fmla="*/ 0 h 3816429"/>
              <a:gd name="csX2" fmla="*/ 1693028 w 10922761"/>
              <a:gd name="csY2" fmla="*/ 0 h 3816429"/>
              <a:gd name="csX3" fmla="*/ 2157245 w 10922761"/>
              <a:gd name="csY3" fmla="*/ 0 h 3816429"/>
              <a:gd name="csX4" fmla="*/ 2512235 w 10922761"/>
              <a:gd name="csY4" fmla="*/ 0 h 3816429"/>
              <a:gd name="csX5" fmla="*/ 2867225 w 10922761"/>
              <a:gd name="csY5" fmla="*/ 0 h 3816429"/>
              <a:gd name="csX6" fmla="*/ 3768353 w 10922761"/>
              <a:gd name="csY6" fmla="*/ 0 h 3816429"/>
              <a:gd name="csX7" fmla="*/ 4123342 w 10922761"/>
              <a:gd name="csY7" fmla="*/ 0 h 3816429"/>
              <a:gd name="csX8" fmla="*/ 4915242 w 10922761"/>
              <a:gd name="csY8" fmla="*/ 0 h 3816429"/>
              <a:gd name="csX9" fmla="*/ 5816370 w 10922761"/>
              <a:gd name="csY9" fmla="*/ 0 h 3816429"/>
              <a:gd name="csX10" fmla="*/ 6608270 w 10922761"/>
              <a:gd name="csY10" fmla="*/ 0 h 3816429"/>
              <a:gd name="csX11" fmla="*/ 7181715 w 10922761"/>
              <a:gd name="csY11" fmla="*/ 0 h 3816429"/>
              <a:gd name="csX12" fmla="*/ 7536705 w 10922761"/>
              <a:gd name="csY12" fmla="*/ 0 h 3816429"/>
              <a:gd name="csX13" fmla="*/ 8328605 w 10922761"/>
              <a:gd name="csY13" fmla="*/ 0 h 3816429"/>
              <a:gd name="csX14" fmla="*/ 8683595 w 10922761"/>
              <a:gd name="csY14" fmla="*/ 0 h 3816429"/>
              <a:gd name="csX15" fmla="*/ 9475495 w 10922761"/>
              <a:gd name="csY15" fmla="*/ 0 h 3816429"/>
              <a:gd name="csX16" fmla="*/ 10922761 w 10922761"/>
              <a:gd name="csY16" fmla="*/ 0 h 3816429"/>
              <a:gd name="csX17" fmla="*/ 10922761 w 10922761"/>
              <a:gd name="csY17" fmla="*/ 597907 h 3816429"/>
              <a:gd name="csX18" fmla="*/ 10922761 w 10922761"/>
              <a:gd name="csY18" fmla="*/ 1272143 h 3816429"/>
              <a:gd name="csX19" fmla="*/ 10922761 w 10922761"/>
              <a:gd name="csY19" fmla="*/ 1908215 h 3816429"/>
              <a:gd name="csX20" fmla="*/ 10922761 w 10922761"/>
              <a:gd name="csY20" fmla="*/ 2544286 h 3816429"/>
              <a:gd name="csX21" fmla="*/ 10922761 w 10922761"/>
              <a:gd name="csY21" fmla="*/ 3142193 h 3816429"/>
              <a:gd name="csX22" fmla="*/ 10922761 w 10922761"/>
              <a:gd name="csY22" fmla="*/ 3816429 h 3816429"/>
              <a:gd name="csX23" fmla="*/ 10240088 w 10922761"/>
              <a:gd name="csY23" fmla="*/ 3816429 h 3816429"/>
              <a:gd name="csX24" fmla="*/ 9775871 w 10922761"/>
              <a:gd name="csY24" fmla="*/ 3816429 h 3816429"/>
              <a:gd name="csX25" fmla="*/ 8874743 w 10922761"/>
              <a:gd name="csY25" fmla="*/ 3816429 h 3816429"/>
              <a:gd name="csX26" fmla="*/ 8082843 w 10922761"/>
              <a:gd name="csY26" fmla="*/ 3816429 h 3816429"/>
              <a:gd name="csX27" fmla="*/ 7400171 w 10922761"/>
              <a:gd name="csY27" fmla="*/ 3816429 h 3816429"/>
              <a:gd name="csX28" fmla="*/ 6826726 w 10922761"/>
              <a:gd name="csY28" fmla="*/ 3816429 h 3816429"/>
              <a:gd name="csX29" fmla="*/ 6034825 w 10922761"/>
              <a:gd name="csY29" fmla="*/ 3816429 h 3816429"/>
              <a:gd name="csX30" fmla="*/ 5570608 w 10922761"/>
              <a:gd name="csY30" fmla="*/ 3816429 h 3816429"/>
              <a:gd name="csX31" fmla="*/ 4887936 w 10922761"/>
              <a:gd name="csY31" fmla="*/ 3816429 h 3816429"/>
              <a:gd name="csX32" fmla="*/ 4532946 w 10922761"/>
              <a:gd name="csY32" fmla="*/ 3816429 h 3816429"/>
              <a:gd name="csX33" fmla="*/ 3631818 w 10922761"/>
              <a:gd name="csY33" fmla="*/ 3816429 h 3816429"/>
              <a:gd name="csX34" fmla="*/ 2730690 w 10922761"/>
              <a:gd name="csY34" fmla="*/ 3816429 h 3816429"/>
              <a:gd name="csX35" fmla="*/ 2266473 w 10922761"/>
              <a:gd name="csY35" fmla="*/ 3816429 h 3816429"/>
              <a:gd name="csX36" fmla="*/ 1911483 w 10922761"/>
              <a:gd name="csY36" fmla="*/ 3816429 h 3816429"/>
              <a:gd name="csX37" fmla="*/ 1010355 w 10922761"/>
              <a:gd name="csY37" fmla="*/ 3816429 h 3816429"/>
              <a:gd name="csX38" fmla="*/ 0 w 10922761"/>
              <a:gd name="csY38" fmla="*/ 3816429 h 3816429"/>
              <a:gd name="csX39" fmla="*/ 0 w 10922761"/>
              <a:gd name="csY39" fmla="*/ 3104029 h 3816429"/>
              <a:gd name="csX40" fmla="*/ 0 w 10922761"/>
              <a:gd name="csY40" fmla="*/ 2429793 h 3816429"/>
              <a:gd name="csX41" fmla="*/ 0 w 10922761"/>
              <a:gd name="csY41" fmla="*/ 1831886 h 3816429"/>
              <a:gd name="csX42" fmla="*/ 0 w 10922761"/>
              <a:gd name="csY42" fmla="*/ 1119486 h 3816429"/>
              <a:gd name="csX43" fmla="*/ 0 w 10922761"/>
              <a:gd name="csY43" fmla="*/ 0 h 3816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10922761" h="3816429" extrusionOk="0">
                <a:moveTo>
                  <a:pt x="0" y="0"/>
                </a:moveTo>
                <a:cubicBezTo>
                  <a:pt x="357630" y="24829"/>
                  <a:pt x="530131" y="17014"/>
                  <a:pt x="901128" y="0"/>
                </a:cubicBezTo>
                <a:cubicBezTo>
                  <a:pt x="1272125" y="-17014"/>
                  <a:pt x="1427458" y="-38153"/>
                  <a:pt x="1693028" y="0"/>
                </a:cubicBezTo>
                <a:cubicBezTo>
                  <a:pt x="1958598" y="38153"/>
                  <a:pt x="1979206" y="3266"/>
                  <a:pt x="2157245" y="0"/>
                </a:cubicBezTo>
                <a:cubicBezTo>
                  <a:pt x="2335284" y="-3266"/>
                  <a:pt x="2427268" y="13484"/>
                  <a:pt x="2512235" y="0"/>
                </a:cubicBezTo>
                <a:cubicBezTo>
                  <a:pt x="2597202" y="-13484"/>
                  <a:pt x="2728017" y="-4364"/>
                  <a:pt x="2867225" y="0"/>
                </a:cubicBezTo>
                <a:cubicBezTo>
                  <a:pt x="3006433" y="4364"/>
                  <a:pt x="3587420" y="23148"/>
                  <a:pt x="3768353" y="0"/>
                </a:cubicBezTo>
                <a:cubicBezTo>
                  <a:pt x="3949286" y="-23148"/>
                  <a:pt x="3948618" y="-12104"/>
                  <a:pt x="4123342" y="0"/>
                </a:cubicBezTo>
                <a:cubicBezTo>
                  <a:pt x="4298066" y="12104"/>
                  <a:pt x="4615613" y="38084"/>
                  <a:pt x="4915242" y="0"/>
                </a:cubicBezTo>
                <a:cubicBezTo>
                  <a:pt x="5214871" y="-38084"/>
                  <a:pt x="5492229" y="28511"/>
                  <a:pt x="5816370" y="0"/>
                </a:cubicBezTo>
                <a:cubicBezTo>
                  <a:pt x="6140511" y="-28511"/>
                  <a:pt x="6371717" y="-39363"/>
                  <a:pt x="6608270" y="0"/>
                </a:cubicBezTo>
                <a:cubicBezTo>
                  <a:pt x="6844823" y="39363"/>
                  <a:pt x="7011977" y="5101"/>
                  <a:pt x="7181715" y="0"/>
                </a:cubicBezTo>
                <a:cubicBezTo>
                  <a:pt x="7351454" y="-5101"/>
                  <a:pt x="7410917" y="1353"/>
                  <a:pt x="7536705" y="0"/>
                </a:cubicBezTo>
                <a:cubicBezTo>
                  <a:pt x="7662493" y="-1353"/>
                  <a:pt x="8127412" y="-11672"/>
                  <a:pt x="8328605" y="0"/>
                </a:cubicBezTo>
                <a:cubicBezTo>
                  <a:pt x="8529798" y="11672"/>
                  <a:pt x="8534940" y="-16585"/>
                  <a:pt x="8683595" y="0"/>
                </a:cubicBezTo>
                <a:cubicBezTo>
                  <a:pt x="8832250" y="16585"/>
                  <a:pt x="9260520" y="24571"/>
                  <a:pt x="9475495" y="0"/>
                </a:cubicBezTo>
                <a:cubicBezTo>
                  <a:pt x="9690470" y="-24571"/>
                  <a:pt x="10220715" y="-29951"/>
                  <a:pt x="10922761" y="0"/>
                </a:cubicBezTo>
                <a:cubicBezTo>
                  <a:pt x="10924653" y="143511"/>
                  <a:pt x="10907162" y="384223"/>
                  <a:pt x="10922761" y="597907"/>
                </a:cubicBezTo>
                <a:cubicBezTo>
                  <a:pt x="10938360" y="811591"/>
                  <a:pt x="10905158" y="1038510"/>
                  <a:pt x="10922761" y="1272143"/>
                </a:cubicBezTo>
                <a:cubicBezTo>
                  <a:pt x="10940364" y="1505776"/>
                  <a:pt x="10951376" y="1628541"/>
                  <a:pt x="10922761" y="1908215"/>
                </a:cubicBezTo>
                <a:cubicBezTo>
                  <a:pt x="10894146" y="2187889"/>
                  <a:pt x="10899862" y="2228286"/>
                  <a:pt x="10922761" y="2544286"/>
                </a:cubicBezTo>
                <a:cubicBezTo>
                  <a:pt x="10945660" y="2860286"/>
                  <a:pt x="10936434" y="2967634"/>
                  <a:pt x="10922761" y="3142193"/>
                </a:cubicBezTo>
                <a:cubicBezTo>
                  <a:pt x="10909088" y="3316752"/>
                  <a:pt x="10946480" y="3668438"/>
                  <a:pt x="10922761" y="3816429"/>
                </a:cubicBezTo>
                <a:cubicBezTo>
                  <a:pt x="10759644" y="3812748"/>
                  <a:pt x="10529014" y="3819028"/>
                  <a:pt x="10240088" y="3816429"/>
                </a:cubicBezTo>
                <a:cubicBezTo>
                  <a:pt x="9951162" y="3813830"/>
                  <a:pt x="9938922" y="3795887"/>
                  <a:pt x="9775871" y="3816429"/>
                </a:cubicBezTo>
                <a:cubicBezTo>
                  <a:pt x="9612820" y="3836971"/>
                  <a:pt x="9283239" y="3835436"/>
                  <a:pt x="8874743" y="3816429"/>
                </a:cubicBezTo>
                <a:cubicBezTo>
                  <a:pt x="8466247" y="3797422"/>
                  <a:pt x="8436913" y="3854916"/>
                  <a:pt x="8082843" y="3816429"/>
                </a:cubicBezTo>
                <a:cubicBezTo>
                  <a:pt x="7728773" y="3777942"/>
                  <a:pt x="7605970" y="3846858"/>
                  <a:pt x="7400171" y="3816429"/>
                </a:cubicBezTo>
                <a:cubicBezTo>
                  <a:pt x="7194372" y="3786000"/>
                  <a:pt x="7111134" y="3835399"/>
                  <a:pt x="6826726" y="3816429"/>
                </a:cubicBezTo>
                <a:cubicBezTo>
                  <a:pt x="6542318" y="3797459"/>
                  <a:pt x="6384230" y="3789206"/>
                  <a:pt x="6034825" y="3816429"/>
                </a:cubicBezTo>
                <a:cubicBezTo>
                  <a:pt x="5685420" y="3843652"/>
                  <a:pt x="5738171" y="3815572"/>
                  <a:pt x="5570608" y="3816429"/>
                </a:cubicBezTo>
                <a:cubicBezTo>
                  <a:pt x="5403045" y="3817286"/>
                  <a:pt x="5214693" y="3824079"/>
                  <a:pt x="4887936" y="3816429"/>
                </a:cubicBezTo>
                <a:cubicBezTo>
                  <a:pt x="4561179" y="3808779"/>
                  <a:pt x="4610556" y="3799600"/>
                  <a:pt x="4532946" y="3816429"/>
                </a:cubicBezTo>
                <a:cubicBezTo>
                  <a:pt x="4455336" y="3833259"/>
                  <a:pt x="3858896" y="3784837"/>
                  <a:pt x="3631818" y="3816429"/>
                </a:cubicBezTo>
                <a:cubicBezTo>
                  <a:pt x="3404740" y="3848021"/>
                  <a:pt x="3111177" y="3835960"/>
                  <a:pt x="2730690" y="3816429"/>
                </a:cubicBezTo>
                <a:cubicBezTo>
                  <a:pt x="2350203" y="3796898"/>
                  <a:pt x="2498302" y="3829827"/>
                  <a:pt x="2266473" y="3816429"/>
                </a:cubicBezTo>
                <a:cubicBezTo>
                  <a:pt x="2034644" y="3803031"/>
                  <a:pt x="2075048" y="3832541"/>
                  <a:pt x="1911483" y="3816429"/>
                </a:cubicBezTo>
                <a:cubicBezTo>
                  <a:pt x="1747918" y="3800318"/>
                  <a:pt x="1388515" y="3825255"/>
                  <a:pt x="1010355" y="3816429"/>
                </a:cubicBezTo>
                <a:cubicBezTo>
                  <a:pt x="632195" y="3807603"/>
                  <a:pt x="214757" y="3826065"/>
                  <a:pt x="0" y="3816429"/>
                </a:cubicBezTo>
                <a:cubicBezTo>
                  <a:pt x="6018" y="3666608"/>
                  <a:pt x="-19870" y="3329514"/>
                  <a:pt x="0" y="3104029"/>
                </a:cubicBezTo>
                <a:cubicBezTo>
                  <a:pt x="19870" y="2878544"/>
                  <a:pt x="2963" y="2637202"/>
                  <a:pt x="0" y="2429793"/>
                </a:cubicBezTo>
                <a:cubicBezTo>
                  <a:pt x="-2963" y="2222384"/>
                  <a:pt x="16374" y="1979084"/>
                  <a:pt x="0" y="1831886"/>
                </a:cubicBezTo>
                <a:cubicBezTo>
                  <a:pt x="-16374" y="1684688"/>
                  <a:pt x="-30206" y="1434074"/>
                  <a:pt x="0" y="1119486"/>
                </a:cubicBezTo>
                <a:cubicBezTo>
                  <a:pt x="30206" y="804898"/>
                  <a:pt x="37897" y="349370"/>
                  <a:pt x="0" y="0"/>
                </a:cubicBezTo>
                <a:close/>
              </a:path>
            </a:pathLst>
          </a:custGeom>
          <a:noFill/>
          <a:ln w="28575">
            <a:solidFill>
              <a:srgbClr val="EBC1BA"/>
            </a:solidFill>
            <a:miter lim="800000"/>
            <a:headEnd/>
            <a:tailEnd/>
            <a:extLst>
              <a:ext uri="{C807C97D-BFC1-408E-A445-0C87EB9F89A2}">
                <ask:lineSketchStyleProps xmlns:ask="http://schemas.microsoft.com/office/drawing/2018/sketchyshapes" sd="247953243">
                  <a:prstGeom prst="rect">
                    <a:avLst/>
                  </a:prstGeom>
                  <ask:type>
                    <ask:lineSketchFreehand/>
                  </ask:type>
                </ask:lineSketchStyleProps>
              </a:ext>
            </a:extLst>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r>
              <a:rPr lang="en-US" altLang="en-US">
                <a:solidFill>
                  <a:srgbClr val="9DC8CD"/>
                </a:solidFill>
                <a:latin typeface="Calibri"/>
                <a:ea typeface="Calibri"/>
                <a:cs typeface="Calibri"/>
              </a:rPr>
              <a:t>  </a:t>
            </a:r>
            <a:r>
              <a:rPr kumimoji="0" lang="en-US" altLang="en-US" b="1" i="0" u="none" strike="noStrike" cap="none" normalizeH="0" baseline="0">
                <a:ln>
                  <a:noFill/>
                </a:ln>
                <a:solidFill>
                  <a:srgbClr val="9DC8CD"/>
                </a:solidFill>
                <a:effectLst/>
                <a:latin typeface="Calibri"/>
                <a:ea typeface="Calibri"/>
                <a:cs typeface="Calibri"/>
              </a:rPr>
              <a:t>Before ordering or beginning reunification work, identify and address: </a:t>
            </a:r>
            <a:endParaRPr lang="en-US" altLang="en-US" b="0" i="0" u="none" strike="noStrike" cap="none" normalizeH="0" baseline="0">
              <a:ln>
                <a:noFill/>
              </a:ln>
              <a:solidFill>
                <a:srgbClr val="9DC8CD"/>
              </a:solidFill>
              <a:effectLst/>
              <a:latin typeface="Calibri"/>
              <a:ea typeface="Calibri"/>
              <a:cs typeface="Calibri"/>
            </a:endParaRPr>
          </a:p>
          <a:p>
            <a:pPr marL="0" indent="0">
              <a:lnSpc>
                <a:spcPct val="100000"/>
              </a:lnSpc>
              <a:buNone/>
            </a:pPr>
            <a:endParaRPr lang="en-US" altLang="en-US">
              <a:solidFill>
                <a:srgbClr val="9DC8CD"/>
              </a:solidFill>
              <a:latin typeface="Calibri"/>
              <a:ea typeface="Calibri"/>
              <a:cs typeface="Calibri"/>
            </a:endParaRPr>
          </a:p>
          <a:p>
            <a:pPr marL="457200" lvl="1" indent="0">
              <a:lnSpc>
                <a:spcPct val="100000"/>
              </a:lnSpc>
              <a:buFont typeface="Courier New"/>
              <a:buChar char="o"/>
            </a:pPr>
            <a:r>
              <a:rPr lang="en-US" altLang="en-US" sz="2000" b="0">
                <a:latin typeface="Cambria"/>
                <a:ea typeface="Cambria"/>
              </a:rPr>
              <a:t> </a:t>
            </a:r>
            <a:r>
              <a:rPr kumimoji="0" lang="en-US" altLang="en-US" b="0" i="0" u="none" strike="noStrike" cap="none" normalizeH="0" baseline="0">
                <a:ln>
                  <a:noFill/>
                </a:ln>
                <a:effectLst/>
                <a:latin typeface="Cambria"/>
                <a:ea typeface="Cambria"/>
              </a:rPr>
              <a:t>Current or historical intimate-partner violence, coercive control, stalking, or intimidation; </a:t>
            </a:r>
            <a:endParaRPr lang="en-US" altLang="en-US" b="0" i="0" u="none" strike="noStrike" cap="none" normalizeH="0" baseline="0">
              <a:ln>
                <a:noFill/>
              </a:ln>
              <a:effectLst/>
              <a:latin typeface="Cambria"/>
              <a:ea typeface="Cambria"/>
            </a:endParaRPr>
          </a:p>
          <a:p>
            <a:pPr marL="457200" marR="0" lvl="1" indent="0" algn="l" defTabSz="914400" rtl="0" eaLnBrk="0" fontAlgn="base" latinLnBrk="0" hangingPunct="0">
              <a:lnSpc>
                <a:spcPct val="100000"/>
              </a:lnSpc>
              <a:spcBef>
                <a:spcPct val="0"/>
              </a:spcBef>
              <a:spcAft>
                <a:spcPct val="0"/>
              </a:spcAft>
              <a:buClrTx/>
              <a:buSzTx/>
              <a:buFont typeface="Courier New"/>
              <a:buChar char="o"/>
              <a:tabLst/>
            </a:pPr>
            <a:r>
              <a:rPr kumimoji="0" lang="en-US" altLang="en-US" b="0" i="0" u="none" strike="noStrike" cap="none" normalizeH="0" baseline="0">
                <a:ln>
                  <a:noFill/>
                </a:ln>
                <a:effectLst/>
                <a:latin typeface="Cambria"/>
                <a:ea typeface="Cambria"/>
              </a:rPr>
              <a:t>Child maltreatment concerns or credible safety allegations; </a:t>
            </a:r>
            <a:endParaRPr lang="en-US" altLang="en-US" b="0" i="0" u="none" strike="noStrike" cap="none" normalizeH="0" baseline="0">
              <a:ln>
                <a:noFill/>
              </a:ln>
              <a:effectLst/>
              <a:latin typeface="Cambria"/>
              <a:ea typeface="Cambria"/>
            </a:endParaRPr>
          </a:p>
          <a:p>
            <a:pPr marL="457200" marR="0" lvl="1" indent="0" algn="l" defTabSz="914400" rtl="0" eaLnBrk="0" fontAlgn="base" latinLnBrk="0" hangingPunct="0">
              <a:lnSpc>
                <a:spcPct val="100000"/>
              </a:lnSpc>
              <a:spcBef>
                <a:spcPct val="0"/>
              </a:spcBef>
              <a:spcAft>
                <a:spcPct val="0"/>
              </a:spcAft>
              <a:buClrTx/>
              <a:buSzTx/>
              <a:buFont typeface="Courier New"/>
              <a:buChar char="o"/>
              <a:tabLst/>
            </a:pPr>
            <a:r>
              <a:rPr kumimoji="0" lang="en-US" altLang="en-US" b="0" i="0" u="none" strike="noStrike" cap="none" normalizeH="0" baseline="0">
                <a:ln>
                  <a:noFill/>
                </a:ln>
                <a:effectLst/>
                <a:latin typeface="Cambria"/>
                <a:ea typeface="Cambria"/>
              </a:rPr>
              <a:t>Substance misuse, untreated serious mental-health symptoms, or acute instability; </a:t>
            </a:r>
            <a:endParaRPr lang="en-US" altLang="en-US" b="0" i="0" u="none" strike="noStrike" cap="none" normalizeH="0" baseline="0">
              <a:ln>
                <a:noFill/>
              </a:ln>
              <a:effectLst/>
              <a:latin typeface="Cambria"/>
              <a:ea typeface="Cambria"/>
            </a:endParaRPr>
          </a:p>
          <a:p>
            <a:pPr marL="457200" marR="0" lvl="1" indent="0" algn="l" defTabSz="914400" rtl="0" eaLnBrk="0" fontAlgn="base" latinLnBrk="0" hangingPunct="0">
              <a:lnSpc>
                <a:spcPct val="100000"/>
              </a:lnSpc>
              <a:spcBef>
                <a:spcPct val="0"/>
              </a:spcBef>
              <a:spcAft>
                <a:spcPct val="0"/>
              </a:spcAft>
              <a:buClrTx/>
              <a:buSzTx/>
              <a:buFont typeface="Courier New"/>
              <a:buChar char="o"/>
              <a:tabLst/>
            </a:pPr>
            <a:r>
              <a:rPr kumimoji="0" lang="en-US" altLang="en-US" b="0" i="0" u="none" strike="noStrike" cap="none" normalizeH="0" baseline="0">
                <a:ln>
                  <a:noFill/>
                </a:ln>
                <a:effectLst/>
                <a:latin typeface="Cambria"/>
                <a:ea typeface="Cambria"/>
              </a:rPr>
              <a:t>The child’s trauma triggers and capacity for regulated participation; </a:t>
            </a:r>
            <a:endParaRPr lang="en-US" altLang="en-US" b="0" i="0" u="none" strike="noStrike" cap="none" normalizeH="0" baseline="0">
              <a:ln>
                <a:noFill/>
              </a:ln>
              <a:effectLst/>
              <a:latin typeface="Cambria"/>
              <a:ea typeface="Cambria"/>
            </a:endParaRPr>
          </a:p>
          <a:p>
            <a:pPr marL="457200" marR="0" lvl="1" indent="0" algn="l" defTabSz="914400" rtl="0" eaLnBrk="0" fontAlgn="base" latinLnBrk="0" hangingPunct="0">
              <a:lnSpc>
                <a:spcPct val="100000"/>
              </a:lnSpc>
              <a:spcBef>
                <a:spcPct val="0"/>
              </a:spcBef>
              <a:spcAft>
                <a:spcPct val="0"/>
              </a:spcAft>
              <a:buClrTx/>
              <a:buSzTx/>
              <a:buFont typeface="Courier New"/>
              <a:buChar char="o"/>
              <a:tabLst/>
            </a:pPr>
            <a:r>
              <a:rPr kumimoji="0" lang="en-US" altLang="en-US" b="0" i="0" u="none" strike="noStrike" cap="none" normalizeH="0" baseline="0">
                <a:ln>
                  <a:noFill/>
                </a:ln>
                <a:effectLst/>
                <a:latin typeface="Cambria"/>
                <a:ea typeface="Cambria"/>
              </a:rPr>
              <a:t>Whether exchanges, communications, or litigation conduct are escalating risk. </a:t>
            </a:r>
            <a:endParaRPr lang="en-US" altLang="en-US"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2400" b="0" i="0" u="none" strike="noStrike" cap="none" normalizeH="0" baseline="0">
              <a:ln>
                <a:noFill/>
              </a:ln>
              <a:effectLst/>
              <a:latin typeface="verdana" panose="020B0604030504040204" pitchFamily="34" charset="0"/>
              <a:ea typeface="verdana"/>
            </a:endParaRPr>
          </a:p>
        </p:txBody>
      </p:sp>
    </p:spTree>
    <p:extLst>
      <p:ext uri="{BB962C8B-B14F-4D97-AF65-F5344CB8AC3E}">
        <p14:creationId xmlns:p14="http://schemas.microsoft.com/office/powerpoint/2010/main" val="858704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7D60-454B-3939-8AA9-57ED693310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0662DCC-0473-F1A5-BBBA-9DA71853C1A1}"/>
              </a:ext>
            </a:extLst>
          </p:cNvPr>
          <p:cNvSpPr/>
          <p:nvPr/>
        </p:nvSpPr>
        <p:spPr>
          <a:xfrm>
            <a:off x="0" y="-10031"/>
            <a:ext cx="8942863" cy="1672363"/>
          </a:xfrm>
          <a:prstGeom prst="rect">
            <a:avLst/>
          </a:prstGeom>
          <a:solidFill>
            <a:srgbClr val="EEE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61675E-B56A-4DE4-6F5F-065FC062657A}"/>
              </a:ext>
            </a:extLst>
          </p:cNvPr>
          <p:cNvSpPr>
            <a:spLocks noGrp="1"/>
          </p:cNvSpPr>
          <p:nvPr>
            <p:ph type="title"/>
          </p:nvPr>
        </p:nvSpPr>
        <p:spPr>
          <a:xfrm>
            <a:off x="116838" y="345831"/>
            <a:ext cx="8707118" cy="1315403"/>
          </a:xfrm>
        </p:spPr>
        <p:txBody>
          <a:bodyPr>
            <a:normAutofit fontScale="90000"/>
          </a:bodyPr>
          <a:lstStyle/>
          <a:p>
            <a:r>
              <a:rPr lang="en-US" sz="3200">
                <a:solidFill>
                  <a:srgbClr val="133A60"/>
                </a:solidFill>
                <a:latin typeface="Raleway SemiBold"/>
                <a:ea typeface="Calibri"/>
                <a:cs typeface="Calibri"/>
              </a:rPr>
              <a:t>Practice point: substantiated findings, unsubstantiated allegations, and clinical caution </a:t>
            </a:r>
            <a:endParaRPr lang="en-US" sz="3200" b="0">
              <a:solidFill>
                <a:srgbClr val="133A60"/>
              </a:solidFill>
              <a:latin typeface="Raleway SemiBold"/>
              <a:ea typeface="Calibri"/>
              <a:cs typeface="Calibri"/>
            </a:endParaRPr>
          </a:p>
          <a:p>
            <a:endParaRPr lang="en-US" sz="2000" b="0">
              <a:latin typeface="Calibri"/>
              <a:ea typeface="Calibri"/>
              <a:cs typeface="Calibri"/>
            </a:endParaRPr>
          </a:p>
        </p:txBody>
      </p:sp>
      <p:sp>
        <p:nvSpPr>
          <p:cNvPr id="5" name="Slide Number Placeholder 4">
            <a:extLst>
              <a:ext uri="{FF2B5EF4-FFF2-40B4-BE49-F238E27FC236}">
                <a16:creationId xmlns:a16="http://schemas.microsoft.com/office/drawing/2014/main" id="{208559B9-B0A9-60CB-663C-CB4DC1DFA9A5}"/>
              </a:ext>
            </a:extLst>
          </p:cNvPr>
          <p:cNvSpPr>
            <a:spLocks noGrp="1"/>
          </p:cNvSpPr>
          <p:nvPr>
            <p:ph type="sldNum" sz="quarter" idx="12"/>
          </p:nvPr>
        </p:nvSpPr>
        <p:spPr/>
        <p:txBody>
          <a:bodyPr/>
          <a:lstStyle/>
          <a:p>
            <a:fld id="{33AB4013-E62A-FD47-8DF1-A95BB9F79CBE}" type="slidenum">
              <a:rPr lang="en-US" smtClean="0"/>
              <a:pPr/>
              <a:t>9</a:t>
            </a:fld>
            <a:endParaRPr lang="en-US"/>
          </a:p>
        </p:txBody>
      </p:sp>
      <p:sp>
        <p:nvSpPr>
          <p:cNvPr id="6" name="Rectangle 1">
            <a:extLst>
              <a:ext uri="{FF2B5EF4-FFF2-40B4-BE49-F238E27FC236}">
                <a16:creationId xmlns:a16="http://schemas.microsoft.com/office/drawing/2014/main" id="{380DAE30-5D28-2DA8-F07E-A3BC271C4198}"/>
              </a:ext>
            </a:extLst>
          </p:cNvPr>
          <p:cNvSpPr>
            <a:spLocks noGrp="1" noChangeArrowheads="1"/>
          </p:cNvSpPr>
          <p:nvPr>
            <p:ph idx="1"/>
          </p:nvPr>
        </p:nvSpPr>
        <p:spPr bwMode="auto">
          <a:xfrm>
            <a:off x="566056" y="2054717"/>
            <a:ext cx="1106294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a:ln>
                  <a:noFill/>
                </a:ln>
                <a:effectLst/>
                <a:latin typeface="Cambria"/>
                <a:ea typeface="Cambria"/>
              </a:rPr>
              <a:t>Substantiated abuse or violence findings</a:t>
            </a:r>
            <a:r>
              <a:rPr kumimoji="0" lang="en-US" altLang="en-US" sz="2000" b="0" i="0" u="none" strike="noStrike" cap="none" normalizeH="0" baseline="0">
                <a:ln>
                  <a:noFill/>
                </a:ln>
                <a:effectLst/>
                <a:latin typeface="Cambria"/>
                <a:ea typeface="Cambria"/>
              </a:rPr>
              <a:t> require careful attention to protection, accountability, treatment needs, and whether any contact can be safely structured. A reunification intervention is not a substitute for a safety plan, protective order, or child-protection response. </a:t>
            </a:r>
            <a:endParaRPr lang="en-US" altLang="en-US" sz="20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a:ln>
                  <a:noFill/>
                </a:ln>
                <a:effectLst/>
                <a:latin typeface="Cambria"/>
                <a:ea typeface="Cambria"/>
              </a:rPr>
              <a:t>An unsubstantiated allegation is not the same as a finding that the allegation was false.</a:t>
            </a:r>
            <a:r>
              <a:rPr kumimoji="0" lang="en-US" altLang="en-US" sz="2000" b="0" i="0" u="none" strike="noStrike" cap="none" normalizeH="0" baseline="0">
                <a:ln>
                  <a:noFill/>
                </a:ln>
                <a:effectLst/>
                <a:latin typeface="Cambria"/>
                <a:ea typeface="Cambria"/>
              </a:rPr>
              <a:t> It may mean that the investigating entity did not reach its required </a:t>
            </a:r>
            <a:endParaRPr lang="en-US" altLang="en-US" sz="20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a:ln>
                  <a:noFill/>
                </a:ln>
                <a:effectLst/>
                <a:latin typeface="Cambria"/>
                <a:ea typeface="Cambria"/>
              </a:rPr>
              <a:t> evidentiary threshold, did not have jurisdiction, or could not corroborate the concern on the information available.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a:ln>
                  <a:noFill/>
                </a:ln>
                <a:effectLst/>
                <a:latin typeface="Cambria"/>
                <a:ea typeface="Cambria"/>
              </a:rPr>
              <a:t>Conversely, an allegation alone should not be treated as an adjudicated fact or as the sole explanation for a contact problem.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a:ln>
                  <a:noFill/>
                </a:ln>
                <a:effectLst/>
                <a:latin typeface="Cambria"/>
                <a:ea typeface="Cambria"/>
              </a:rPr>
              <a:t>The court, counsel, and interventionist should be precise about the source and status of information: allegation, agency determination, agreed fact, </a:t>
            </a:r>
            <a:endParaRPr lang="en-US" altLang="en-US" sz="20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None/>
              <a:tabLst/>
            </a:pPr>
            <a:r>
              <a:rPr lang="en-US" altLang="en-US" sz="2000" b="0">
                <a:latin typeface="Cambria"/>
                <a:ea typeface="Cambria"/>
              </a:rPr>
              <a:t> j</a:t>
            </a:r>
            <a:r>
              <a:rPr kumimoji="0" lang="en-US" altLang="en-US" sz="2000" b="0" i="0" u="none" strike="noStrike" cap="none" normalizeH="0" baseline="0">
                <a:ln>
                  <a:noFill/>
                </a:ln>
                <a:effectLst/>
                <a:latin typeface="Cambria"/>
                <a:ea typeface="Cambria"/>
              </a:rPr>
              <a:t>udicial finding, clinical observation, or unresolved concern.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008282ED-8630-8875-EE41-004F0DB974C5}"/>
              </a:ext>
            </a:extLst>
          </p:cNvPr>
          <p:cNvSpPr/>
          <p:nvPr/>
        </p:nvSpPr>
        <p:spPr>
          <a:xfrm>
            <a:off x="7264400" y="5323969"/>
            <a:ext cx="4929663" cy="1530123"/>
          </a:xfrm>
          <a:prstGeom prst="rect">
            <a:avLst/>
          </a:prstGeom>
          <a:solidFill>
            <a:srgbClr val="133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ack and white sign with white text&#10;&#10;AI-generated content may be incorrect.">
            <a:extLst>
              <a:ext uri="{FF2B5EF4-FFF2-40B4-BE49-F238E27FC236}">
                <a16:creationId xmlns:a16="http://schemas.microsoft.com/office/drawing/2014/main" id="{10CA20A0-79EC-AACE-9EE8-78AF9E3CA09D}"/>
              </a:ext>
            </a:extLst>
          </p:cNvPr>
          <p:cNvPicPr>
            <a:picLocks noChangeAspect="1"/>
          </p:cNvPicPr>
          <p:nvPr/>
        </p:nvPicPr>
        <p:blipFill>
          <a:blip r:embed="rId3"/>
          <a:srcRect/>
          <a:stretch/>
        </p:blipFill>
        <p:spPr>
          <a:xfrm>
            <a:off x="8503028" y="5322798"/>
            <a:ext cx="2460502" cy="1624314"/>
          </a:xfrm>
          <a:prstGeom prst="rect">
            <a:avLst/>
          </a:prstGeom>
        </p:spPr>
      </p:pic>
    </p:spTree>
    <p:extLst>
      <p:ext uri="{BB962C8B-B14F-4D97-AF65-F5344CB8AC3E}">
        <p14:creationId xmlns:p14="http://schemas.microsoft.com/office/powerpoint/2010/main" val="2144056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5F1FA-D35A-57FA-F7D6-12370F09E305}"/>
              </a:ext>
            </a:extLst>
          </p:cNvPr>
          <p:cNvSpPr>
            <a:spLocks noGrp="1"/>
          </p:cNvSpPr>
          <p:nvPr>
            <p:ph type="title"/>
          </p:nvPr>
        </p:nvSpPr>
        <p:spPr>
          <a:xfrm>
            <a:off x="3271520" y="71222"/>
            <a:ext cx="5659118" cy="837883"/>
          </a:xfrm>
        </p:spPr>
        <p:txBody>
          <a:bodyPr/>
          <a:lstStyle/>
          <a:p>
            <a:r>
              <a:rPr lang="en-US"/>
              <a:t>The Readiness Gap </a:t>
            </a:r>
          </a:p>
        </p:txBody>
      </p:sp>
      <p:sp>
        <p:nvSpPr>
          <p:cNvPr id="5" name="Slide Number Placeholder 4">
            <a:extLst>
              <a:ext uri="{FF2B5EF4-FFF2-40B4-BE49-F238E27FC236}">
                <a16:creationId xmlns:a16="http://schemas.microsoft.com/office/drawing/2014/main" id="{1AA73765-392A-AAC9-C4BC-537B132F0A22}"/>
              </a:ext>
            </a:extLst>
          </p:cNvPr>
          <p:cNvSpPr>
            <a:spLocks noGrp="1"/>
          </p:cNvSpPr>
          <p:nvPr>
            <p:ph type="sldNum" sz="quarter" idx="12"/>
          </p:nvPr>
        </p:nvSpPr>
        <p:spPr/>
        <p:txBody>
          <a:bodyPr/>
          <a:lstStyle/>
          <a:p>
            <a:fld id="{33AB4013-E62A-FD47-8DF1-A95BB9F79CBE}" type="slidenum">
              <a:rPr lang="en-US" smtClean="0"/>
              <a:pPr/>
              <a:t>10</a:t>
            </a:fld>
            <a:endParaRPr lang="en-US"/>
          </a:p>
        </p:txBody>
      </p:sp>
      <p:sp>
        <p:nvSpPr>
          <p:cNvPr id="8" name="Content Placeholder 7">
            <a:extLst>
              <a:ext uri="{FF2B5EF4-FFF2-40B4-BE49-F238E27FC236}">
                <a16:creationId xmlns:a16="http://schemas.microsoft.com/office/drawing/2014/main" id="{C0AD264C-0302-C845-64AB-41B4ED68C44E}"/>
              </a:ext>
            </a:extLst>
          </p:cNvPr>
          <p:cNvSpPr>
            <a:spLocks noGrp="1"/>
          </p:cNvSpPr>
          <p:nvPr>
            <p:ph idx="1"/>
          </p:nvPr>
        </p:nvSpPr>
        <p:spPr>
          <a:xfrm>
            <a:off x="2974388" y="702899"/>
            <a:ext cx="6258557" cy="409406"/>
          </a:xfrm>
        </p:spPr>
        <p:txBody>
          <a:bodyPr vert="horz" lIns="91440" tIns="45720" rIns="91440" bIns="45720" rtlCol="0" anchor="t">
            <a:normAutofit/>
          </a:bodyPr>
          <a:lstStyle/>
          <a:p>
            <a:pPr marL="0" indent="0">
              <a:buNone/>
            </a:pPr>
            <a:r>
              <a:rPr lang="en-US" sz="2000">
                <a:solidFill>
                  <a:srgbClr val="EBC1BA"/>
                </a:solidFill>
                <a:latin typeface="Raleway SemiBold"/>
              </a:rPr>
              <a:t>Reunification cannot be ordered into existence </a:t>
            </a:r>
          </a:p>
        </p:txBody>
      </p:sp>
      <p:graphicFrame>
        <p:nvGraphicFramePr>
          <p:cNvPr id="10" name="Table 9">
            <a:extLst>
              <a:ext uri="{FF2B5EF4-FFF2-40B4-BE49-F238E27FC236}">
                <a16:creationId xmlns:a16="http://schemas.microsoft.com/office/drawing/2014/main" id="{7A950D48-8E57-9E73-3630-07725A85EAF8}"/>
              </a:ext>
            </a:extLst>
          </p:cNvPr>
          <p:cNvGraphicFramePr>
            <a:graphicFrameLocks noGrp="1"/>
          </p:cNvGraphicFramePr>
          <p:nvPr>
            <p:extLst>
              <p:ext uri="{D42A27DB-BD31-4B8C-83A1-F6EECF244321}">
                <p14:modId xmlns:p14="http://schemas.microsoft.com/office/powerpoint/2010/main" val="2983355862"/>
              </p:ext>
            </p:extLst>
          </p:nvPr>
        </p:nvGraphicFramePr>
        <p:xfrm>
          <a:off x="904240" y="1219200"/>
          <a:ext cx="10384880" cy="5139026"/>
        </p:xfrm>
        <a:graphic>
          <a:graphicData uri="http://schemas.openxmlformats.org/drawingml/2006/table">
            <a:tbl>
              <a:tblPr firstRow="1" bandRow="1">
                <a:tableStyleId>{5C22544A-7EE6-4342-B048-85BDC9FD1C3A}</a:tableStyleId>
              </a:tblPr>
              <a:tblGrid>
                <a:gridCol w="5192440">
                  <a:extLst>
                    <a:ext uri="{9D8B030D-6E8A-4147-A177-3AD203B41FA5}">
                      <a16:colId xmlns:a16="http://schemas.microsoft.com/office/drawing/2014/main" val="2036877699"/>
                    </a:ext>
                  </a:extLst>
                </a:gridCol>
                <a:gridCol w="5192440">
                  <a:extLst>
                    <a:ext uri="{9D8B030D-6E8A-4147-A177-3AD203B41FA5}">
                      <a16:colId xmlns:a16="http://schemas.microsoft.com/office/drawing/2014/main" val="2461314106"/>
                    </a:ext>
                  </a:extLst>
                </a:gridCol>
              </a:tblGrid>
              <a:tr h="6550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a:solidFill>
                            <a:schemeClr val="bg1"/>
                          </a:solidFill>
                          <a:effectLst/>
                          <a:latin typeface="Cambria" panose="02040503050406030204" pitchFamily="18" charset="0"/>
                        </a:rPr>
                        <a:t>Readiness domain</a:t>
                      </a:r>
                      <a:r>
                        <a:rPr lang="en-US" sz="1800" b="0" i="0">
                          <a:solidFill>
                            <a:schemeClr val="bg1"/>
                          </a:solidFill>
                          <a:effectLst/>
                          <a:latin typeface="Cambria" panose="02040503050406030204" pitchFamily="18" charset="0"/>
                        </a:rPr>
                        <a:t> </a:t>
                      </a:r>
                      <a:endParaRPr lang="en-US">
                        <a:solidFill>
                          <a:schemeClr val="bg1"/>
                        </a:solidFill>
                      </a:endParaRPr>
                    </a:p>
                    <a:p>
                      <a:endParaRPr lang="en-US"/>
                    </a:p>
                  </a:txBody>
                  <a:tcPr/>
                </a:tc>
                <a:tc>
                  <a:txBody>
                    <a:bodyPr/>
                    <a:lstStyle/>
                    <a:p>
                      <a:r>
                        <a:rPr lang="en-US" sz="1800" b="1" i="0" kern="1200">
                          <a:solidFill>
                            <a:schemeClr val="lt1"/>
                          </a:solidFill>
                          <a:effectLst/>
                          <a:latin typeface="+mn-lt"/>
                          <a:ea typeface="+mn-ea"/>
                          <a:cs typeface="+mn-cs"/>
                        </a:rPr>
                        <a:t>Question for the court and counsel</a:t>
                      </a:r>
                      <a:r>
                        <a:rPr lang="en-US" sz="1800" b="0" i="0" kern="1200">
                          <a:solidFill>
                            <a:schemeClr val="lt1"/>
                          </a:solidFill>
                          <a:effectLst/>
                          <a:latin typeface="+mn-lt"/>
                          <a:ea typeface="+mn-ea"/>
                          <a:cs typeface="+mn-cs"/>
                        </a:rPr>
                        <a:t> </a:t>
                      </a:r>
                      <a:endParaRPr lang="en-US"/>
                    </a:p>
                  </a:txBody>
                  <a:tcPr/>
                </a:tc>
                <a:extLst>
                  <a:ext uri="{0D108BD9-81ED-4DB2-BD59-A6C34878D82A}">
                    <a16:rowId xmlns:a16="http://schemas.microsoft.com/office/drawing/2014/main" val="3565776051"/>
                  </a:ext>
                </a:extLst>
              </a:tr>
              <a:tr h="927719">
                <a:tc>
                  <a:txBody>
                    <a:bodyPr/>
                    <a:lstStyle/>
                    <a:p>
                      <a:r>
                        <a:rPr lang="en-US" sz="1800" b="0" i="0" kern="1200">
                          <a:solidFill>
                            <a:schemeClr val="dk1"/>
                          </a:solidFill>
                          <a:effectLst/>
                          <a:latin typeface="+mn-lt"/>
                          <a:ea typeface="+mn-ea"/>
                          <a:cs typeface="+mn-cs"/>
                        </a:rPr>
                        <a:t>Child </a:t>
                      </a:r>
                      <a:endParaRPr lang="en-US"/>
                    </a:p>
                  </a:txBody>
                  <a:tcPr/>
                </a:tc>
                <a:tc>
                  <a:txBody>
                    <a:bodyPr/>
                    <a:lstStyle/>
                    <a:p>
                      <a:r>
                        <a:rPr lang="en-US" sz="1800" b="0" i="0" kern="1200">
                          <a:solidFill>
                            <a:schemeClr val="dk1"/>
                          </a:solidFill>
                          <a:effectLst/>
                          <a:latin typeface="+mn-lt"/>
                          <a:ea typeface="+mn-ea"/>
                          <a:cs typeface="+mn-cs"/>
                        </a:rPr>
                        <a:t>Can the child participate without undue emotional or physical risk? What supports are needed? </a:t>
                      </a:r>
                      <a:endParaRPr lang="en-US"/>
                    </a:p>
                  </a:txBody>
                  <a:tcPr/>
                </a:tc>
                <a:extLst>
                  <a:ext uri="{0D108BD9-81ED-4DB2-BD59-A6C34878D82A}">
                    <a16:rowId xmlns:a16="http://schemas.microsoft.com/office/drawing/2014/main" val="145127167"/>
                  </a:ext>
                </a:extLst>
              </a:tr>
              <a:tr h="657134">
                <a:tc>
                  <a:txBody>
                    <a:bodyPr/>
                    <a:lstStyle/>
                    <a:p>
                      <a:r>
                        <a:rPr lang="en-US" sz="1800" b="0" i="0" kern="1200">
                          <a:solidFill>
                            <a:schemeClr val="dk1"/>
                          </a:solidFill>
                          <a:effectLst/>
                          <a:latin typeface="+mn-lt"/>
                          <a:ea typeface="+mn-ea"/>
                          <a:cs typeface="+mn-cs"/>
                        </a:rPr>
                        <a:t>Reconnecting parent </a:t>
                      </a:r>
                      <a:endParaRPr lang="en-US"/>
                    </a:p>
                  </a:txBody>
                  <a:tcPr/>
                </a:tc>
                <a:tc>
                  <a:txBody>
                    <a:bodyPr/>
                    <a:lstStyle/>
                    <a:p>
                      <a:r>
                        <a:rPr lang="en-US" sz="1800" b="0" i="0" kern="1200">
                          <a:solidFill>
                            <a:schemeClr val="dk1"/>
                          </a:solidFill>
                          <a:effectLst/>
                          <a:latin typeface="+mn-lt"/>
                          <a:ea typeface="+mn-ea"/>
                          <a:cs typeface="+mn-cs"/>
                        </a:rPr>
                        <a:t>Can the parent listen, regulate, acknowledge impact, and avoid pressuring the child? </a:t>
                      </a:r>
                      <a:endParaRPr lang="en-US"/>
                    </a:p>
                  </a:txBody>
                  <a:tcPr/>
                </a:tc>
                <a:extLst>
                  <a:ext uri="{0D108BD9-81ED-4DB2-BD59-A6C34878D82A}">
                    <a16:rowId xmlns:a16="http://schemas.microsoft.com/office/drawing/2014/main" val="313495152"/>
                  </a:ext>
                </a:extLst>
              </a:tr>
              <a:tr h="927719">
                <a:tc>
                  <a:txBody>
                    <a:bodyPr/>
                    <a:lstStyle/>
                    <a:p>
                      <a:r>
                        <a:rPr lang="en-US" sz="1800" b="0" i="0" kern="1200">
                          <a:solidFill>
                            <a:schemeClr val="dk1"/>
                          </a:solidFill>
                          <a:effectLst/>
                          <a:latin typeface="+mn-lt"/>
                          <a:ea typeface="+mn-ea"/>
                          <a:cs typeface="+mn-cs"/>
                        </a:rPr>
                        <a:t>Other parent </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n-lt"/>
                          <a:ea typeface="+mn-ea"/>
                          <a:cs typeface="+mn-cs"/>
                        </a:rPr>
                        <a:t>Can the parent listen, regulate, acknowledge impact, and avoid pressuring the child? </a:t>
                      </a:r>
                      <a:endParaRPr lang="en-US"/>
                    </a:p>
                    <a:p>
                      <a:endParaRPr lang="en-US"/>
                    </a:p>
                  </a:txBody>
                  <a:tcPr/>
                </a:tc>
                <a:extLst>
                  <a:ext uri="{0D108BD9-81ED-4DB2-BD59-A6C34878D82A}">
                    <a16:rowId xmlns:a16="http://schemas.microsoft.com/office/drawing/2014/main" val="3921676152"/>
                  </a:ext>
                </a:extLst>
              </a:tr>
              <a:tr h="657134">
                <a:tc>
                  <a:txBody>
                    <a:bodyPr/>
                    <a:lstStyle/>
                    <a:p>
                      <a:r>
                        <a:rPr lang="en-US" sz="1800" b="0" i="0" kern="1200">
                          <a:solidFill>
                            <a:schemeClr val="dk1"/>
                          </a:solidFill>
                          <a:effectLst/>
                          <a:latin typeface="+mn-lt"/>
                          <a:ea typeface="+mn-ea"/>
                          <a:cs typeface="+mn-cs"/>
                        </a:rPr>
                        <a:t>Co-parenting system </a:t>
                      </a:r>
                      <a:endParaRPr lang="en-US"/>
                    </a:p>
                  </a:txBody>
                  <a:tcPr/>
                </a:tc>
                <a:tc>
                  <a:txBody>
                    <a:bodyPr/>
                    <a:lstStyle/>
                    <a:p>
                      <a:r>
                        <a:rPr lang="en-US" sz="1800" b="0" i="0" kern="1200">
                          <a:solidFill>
                            <a:schemeClr val="dk1"/>
                          </a:solidFill>
                          <a:effectLst/>
                          <a:latin typeface="+mn-lt"/>
                          <a:ea typeface="+mn-ea"/>
                          <a:cs typeface="+mn-cs"/>
                        </a:rPr>
                        <a:t>Are exchanges and communications sufficiently structured to contain conflict? </a:t>
                      </a:r>
                      <a:endParaRPr lang="en-US"/>
                    </a:p>
                  </a:txBody>
                  <a:tcPr/>
                </a:tc>
                <a:extLst>
                  <a:ext uri="{0D108BD9-81ED-4DB2-BD59-A6C34878D82A}">
                    <a16:rowId xmlns:a16="http://schemas.microsoft.com/office/drawing/2014/main" val="1071396123"/>
                  </a:ext>
                </a:extLst>
              </a:tr>
              <a:tr h="657134">
                <a:tc>
                  <a:txBody>
                    <a:bodyPr/>
                    <a:lstStyle/>
                    <a:p>
                      <a:r>
                        <a:rPr lang="en-US" sz="1800" b="0" i="0" kern="1200">
                          <a:solidFill>
                            <a:schemeClr val="dk1"/>
                          </a:solidFill>
                          <a:effectLst/>
                          <a:latin typeface="+mn-lt"/>
                          <a:ea typeface="+mn-ea"/>
                          <a:cs typeface="+mn-cs"/>
                        </a:rPr>
                        <a:t>Providers </a:t>
                      </a:r>
                      <a:endParaRPr lang="en-US"/>
                    </a:p>
                  </a:txBody>
                  <a:tcPr/>
                </a:tc>
                <a:tc>
                  <a:txBody>
                    <a:bodyPr/>
                    <a:lstStyle/>
                    <a:p>
                      <a:r>
                        <a:rPr lang="en-US" sz="1800" b="0" i="0" kern="1200">
                          <a:solidFill>
                            <a:schemeClr val="dk1"/>
                          </a:solidFill>
                          <a:effectLst/>
                          <a:latin typeface="+mn-lt"/>
                          <a:ea typeface="+mn-ea"/>
                          <a:cs typeface="+mn-cs"/>
                        </a:rPr>
                        <a:t>Is there a coordinated team with defined roles and appropriate competence? </a:t>
                      </a:r>
                      <a:endParaRPr lang="en-US"/>
                    </a:p>
                  </a:txBody>
                  <a:tcPr/>
                </a:tc>
                <a:extLst>
                  <a:ext uri="{0D108BD9-81ED-4DB2-BD59-A6C34878D82A}">
                    <a16:rowId xmlns:a16="http://schemas.microsoft.com/office/drawing/2014/main" val="522934608"/>
                  </a:ext>
                </a:extLst>
              </a:tr>
              <a:tr h="657134">
                <a:tc>
                  <a:txBody>
                    <a:bodyPr/>
                    <a:lstStyle/>
                    <a:p>
                      <a:r>
                        <a:rPr lang="en-US" sz="1800" b="0" i="0" kern="1200">
                          <a:solidFill>
                            <a:schemeClr val="dk1"/>
                          </a:solidFill>
                          <a:effectLst/>
                          <a:latin typeface="+mn-lt"/>
                          <a:ea typeface="+mn-ea"/>
                          <a:cs typeface="+mn-cs"/>
                        </a:rPr>
                        <a:t>Court process </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a:solidFill>
                            <a:schemeClr val="dk1"/>
                          </a:solidFill>
                          <a:effectLst/>
                          <a:latin typeface="+mn-lt"/>
                          <a:ea typeface="+mn-ea"/>
                          <a:cs typeface="+mn-cs"/>
                        </a:rPr>
                        <a:t>Does the order create clear authority, expectations, review points, and consequences? </a:t>
                      </a:r>
                      <a:endParaRPr lang="en-US"/>
                    </a:p>
                  </a:txBody>
                  <a:tcPr/>
                </a:tc>
                <a:extLst>
                  <a:ext uri="{0D108BD9-81ED-4DB2-BD59-A6C34878D82A}">
                    <a16:rowId xmlns:a16="http://schemas.microsoft.com/office/drawing/2014/main" val="3856940205"/>
                  </a:ext>
                </a:extLst>
              </a:tr>
            </a:tbl>
          </a:graphicData>
        </a:graphic>
      </p:graphicFrame>
    </p:spTree>
    <p:extLst>
      <p:ext uri="{BB962C8B-B14F-4D97-AF65-F5344CB8AC3E}">
        <p14:creationId xmlns:p14="http://schemas.microsoft.com/office/powerpoint/2010/main" val="675277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FF5DA2-7054-8CEB-6884-ACDFC4F28E60}"/>
              </a:ext>
            </a:extLst>
          </p:cNvPr>
          <p:cNvSpPr/>
          <p:nvPr/>
        </p:nvSpPr>
        <p:spPr>
          <a:xfrm>
            <a:off x="0" y="-3238"/>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3D2B2FBF-5896-6880-C317-24250345CB8B}"/>
              </a:ext>
            </a:extLst>
          </p:cNvPr>
          <p:cNvSpPr>
            <a:spLocks noGrp="1"/>
          </p:cNvSpPr>
          <p:nvPr>
            <p:ph type="title"/>
          </p:nvPr>
        </p:nvSpPr>
        <p:spPr>
          <a:xfrm>
            <a:off x="167639" y="307717"/>
            <a:ext cx="7467598" cy="1051243"/>
          </a:xfrm>
        </p:spPr>
        <p:txBody>
          <a:bodyPr vert="horz" lIns="91440" tIns="45720" rIns="91440" bIns="45720" rtlCol="0" anchor="ctr">
            <a:noAutofit/>
          </a:bodyPr>
          <a:lstStyle/>
          <a:p>
            <a:r>
              <a:rPr lang="en-US">
                <a:solidFill>
                  <a:schemeClr val="bg1"/>
                </a:solidFill>
                <a:latin typeface="Raleway SemiBold"/>
              </a:rPr>
              <a:t>A Better </a:t>
            </a:r>
            <a:br>
              <a:rPr lang="en-US">
                <a:solidFill>
                  <a:schemeClr val="bg1"/>
                </a:solidFill>
                <a:latin typeface="Raleway SemiBold"/>
              </a:rPr>
            </a:br>
            <a:r>
              <a:rPr lang="en-US">
                <a:solidFill>
                  <a:schemeClr val="bg1"/>
                </a:solidFill>
                <a:latin typeface="Raleway SemiBold"/>
              </a:rPr>
              <a:t>Referral Question</a:t>
            </a:r>
          </a:p>
        </p:txBody>
      </p:sp>
      <p:sp>
        <p:nvSpPr>
          <p:cNvPr id="5" name="Slide Number Placeholder 4">
            <a:extLst>
              <a:ext uri="{FF2B5EF4-FFF2-40B4-BE49-F238E27FC236}">
                <a16:creationId xmlns:a16="http://schemas.microsoft.com/office/drawing/2014/main" id="{171BE514-3EEE-30A3-D1F0-88B4448FCBB2}"/>
              </a:ext>
            </a:extLst>
          </p:cNvPr>
          <p:cNvSpPr>
            <a:spLocks noGrp="1"/>
          </p:cNvSpPr>
          <p:nvPr>
            <p:ph type="sldNum" sz="quarter" idx="12"/>
          </p:nvPr>
        </p:nvSpPr>
        <p:spPr/>
        <p:txBody>
          <a:bodyPr/>
          <a:lstStyle/>
          <a:p>
            <a:fld id="{33AB4013-E62A-FD47-8DF1-A95BB9F79CBE}" type="slidenum">
              <a:rPr lang="en-US" smtClean="0"/>
              <a:pPr/>
              <a:t>11</a:t>
            </a:fld>
            <a:endParaRPr lang="en-US"/>
          </a:p>
        </p:txBody>
      </p:sp>
      <p:sp>
        <p:nvSpPr>
          <p:cNvPr id="6" name="Rectangle 1">
            <a:extLst>
              <a:ext uri="{FF2B5EF4-FFF2-40B4-BE49-F238E27FC236}">
                <a16:creationId xmlns:a16="http://schemas.microsoft.com/office/drawing/2014/main" id="{D815757D-459B-7B9E-8A6A-8F6CB910B47F}"/>
              </a:ext>
            </a:extLst>
          </p:cNvPr>
          <p:cNvSpPr>
            <a:spLocks noGrp="1" noChangeArrowheads="1"/>
          </p:cNvSpPr>
          <p:nvPr>
            <p:ph idx="1"/>
          </p:nvPr>
        </p:nvSpPr>
        <p:spPr bwMode="auto">
          <a:xfrm>
            <a:off x="6476999" y="334567"/>
            <a:ext cx="5719220"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a:solidFill>
                  <a:srgbClr val="6E9296"/>
                </a:solidFill>
                <a:latin typeface="Raleway Medium"/>
                <a:ea typeface="Cambria"/>
                <a:cs typeface="Calibri"/>
              </a:rPr>
              <a:t>A</a:t>
            </a:r>
            <a:r>
              <a:rPr lang="en-US" altLang="en-US">
                <a:solidFill>
                  <a:srgbClr val="6E9296"/>
                </a:solidFill>
                <a:latin typeface="Raleway Medium"/>
                <a:ea typeface="Cambria"/>
              </a:rPr>
              <a:t> good referral identifies: </a:t>
            </a:r>
            <a:endParaRPr lang="en-US" altLang="en-US">
              <a:solidFill>
                <a:srgbClr val="6E9296"/>
              </a:solidFill>
              <a:latin typeface="Raleway Medium"/>
              <a:cs typeface="Arial"/>
            </a:endParaRPr>
          </a:p>
          <a:p>
            <a:pPr marL="0" indent="0">
              <a:lnSpc>
                <a:spcPct val="100000"/>
              </a:lnSpc>
              <a:buNone/>
            </a:pPr>
            <a:endParaRPr lang="en-US" altLang="en-US" sz="2400" b="0">
              <a:latin typeface="Cambria"/>
              <a:ea typeface="Cambria"/>
            </a:endParaRPr>
          </a:p>
          <a:p>
            <a:pPr marL="0" indent="0">
              <a:lnSpc>
                <a:spcPct val="100000"/>
              </a:lnSpc>
            </a:pPr>
            <a:r>
              <a:rPr lang="en-US" altLang="en-US" sz="2400" b="0">
                <a:latin typeface="Cambria"/>
                <a:ea typeface="Cambria"/>
              </a:rPr>
              <a:t>The court’s current orders and decision-making authority; </a:t>
            </a:r>
            <a:endParaRPr lang="en-US" altLang="en-US" sz="2400" b="0">
              <a:latin typeface="verdana"/>
              <a:ea typeface="verdana"/>
            </a:endParaRPr>
          </a:p>
          <a:p>
            <a:pPr marL="0" indent="0">
              <a:lnSpc>
                <a:spcPct val="100000"/>
              </a:lnSpc>
            </a:pPr>
            <a:r>
              <a:rPr lang="en-US" altLang="en-US" sz="2400" b="0">
                <a:latin typeface="Cambria"/>
                <a:ea typeface="Cambria"/>
              </a:rPr>
              <a:t>The clinical purpose and limits of the service; </a:t>
            </a:r>
            <a:endParaRPr lang="en-US" altLang="en-US" sz="2400" b="0">
              <a:latin typeface="verdana"/>
              <a:ea typeface="verdana"/>
            </a:endParaRPr>
          </a:p>
          <a:p>
            <a:pPr marL="0" indent="0">
              <a:lnSpc>
                <a:spcPct val="100000"/>
              </a:lnSpc>
            </a:pPr>
            <a:r>
              <a:rPr lang="en-US" altLang="en-US" sz="2400" b="0">
                <a:latin typeface="Cambria"/>
                <a:ea typeface="Cambria"/>
              </a:rPr>
              <a:t>Present safety concerns and pending investigations, if any; </a:t>
            </a:r>
            <a:endParaRPr lang="en-US" altLang="en-US" sz="2400" b="0">
              <a:latin typeface="verdana"/>
              <a:ea typeface="verdana"/>
            </a:endParaRPr>
          </a:p>
          <a:p>
            <a:pPr marL="0" indent="0">
              <a:lnSpc>
                <a:spcPct val="100000"/>
              </a:lnSpc>
            </a:pPr>
            <a:r>
              <a:rPr lang="en-US" altLang="en-US" sz="2400" b="0">
                <a:latin typeface="Cambria"/>
                <a:ea typeface="Cambria"/>
              </a:rPr>
              <a:t>The parties’ required parallel work; </a:t>
            </a:r>
            <a:endParaRPr lang="en-US" altLang="en-US" sz="2400" b="0">
              <a:latin typeface="verdana"/>
              <a:ea typeface="verdana"/>
            </a:endParaRPr>
          </a:p>
          <a:p>
            <a:pPr marL="0" indent="0">
              <a:lnSpc>
                <a:spcPct val="100000"/>
              </a:lnSpc>
            </a:pPr>
            <a:r>
              <a:rPr lang="en-US" altLang="en-US" sz="2400" b="0">
                <a:latin typeface="Cambria"/>
                <a:ea typeface="Cambria"/>
              </a:rPr>
              <a:t>Communication and records-release boundaries; </a:t>
            </a:r>
            <a:endParaRPr lang="en-US" altLang="en-US" sz="2400" b="0">
              <a:latin typeface="verdana"/>
              <a:ea typeface="verdana"/>
            </a:endParaRPr>
          </a:p>
          <a:p>
            <a:pPr marL="0" indent="0">
              <a:lnSpc>
                <a:spcPct val="100000"/>
              </a:lnSpc>
            </a:pPr>
            <a:r>
              <a:rPr lang="en-US" altLang="en-US" sz="2400" b="0">
                <a:latin typeface="Cambria"/>
                <a:ea typeface="Cambria"/>
              </a:rPr>
              <a:t>How and when the court will receive permissible status information; </a:t>
            </a:r>
            <a:endParaRPr lang="en-US" altLang="en-US" sz="2400" b="0">
              <a:latin typeface="verdana"/>
              <a:ea typeface="verdana"/>
            </a:endParaRPr>
          </a:p>
          <a:p>
            <a:pPr marL="0" indent="0">
              <a:lnSpc>
                <a:spcPct val="100000"/>
              </a:lnSpc>
            </a:pPr>
            <a:r>
              <a:rPr lang="en-US" altLang="en-US" sz="2400" b="0">
                <a:latin typeface="Cambria"/>
                <a:ea typeface="Cambria"/>
              </a:rPr>
              <a:t>A defined opportunity to reassess the plan. </a:t>
            </a:r>
            <a:endParaRPr lang="en-US" altLang="en-US" sz="2400" b="0">
              <a:latin typeface="verdana"/>
              <a:ea typeface="verdana"/>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D0A94C51-273D-0F1C-A637-646A2C113B2D}"/>
              </a:ext>
            </a:extLst>
          </p:cNvPr>
          <p:cNvSpPr txBox="1"/>
          <p:nvPr/>
        </p:nvSpPr>
        <p:spPr>
          <a:xfrm>
            <a:off x="736600" y="2052320"/>
            <a:ext cx="4602480"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Bef>
                <a:spcPct val="0"/>
              </a:spcBef>
              <a:spcAft>
                <a:spcPct val="0"/>
              </a:spcAft>
              <a:buFont typeface="Wingdings"/>
              <a:buChar char="v"/>
            </a:pPr>
            <a:r>
              <a:rPr lang="en-US" sz="2800" b="1">
                <a:solidFill>
                  <a:srgbClr val="133A60"/>
                </a:solidFill>
                <a:latin typeface="Arial"/>
                <a:cs typeface="Arial"/>
              </a:rPr>
              <a:t>Replace: “Can this therapist make the child visit?” </a:t>
            </a:r>
            <a:endParaRPr lang="en-US" sz="2800">
              <a:solidFill>
                <a:srgbClr val="133A60"/>
              </a:solidFill>
              <a:latin typeface="Arial"/>
              <a:cs typeface="Arial"/>
            </a:endParaRPr>
          </a:p>
          <a:p>
            <a:pPr marL="457200" indent="-457200">
              <a:spcBef>
                <a:spcPct val="0"/>
              </a:spcBef>
              <a:spcAft>
                <a:spcPct val="0"/>
              </a:spcAft>
              <a:buFont typeface="Wingdings"/>
              <a:buChar char="v"/>
            </a:pPr>
            <a:r>
              <a:rPr lang="en-US" sz="2800" b="1">
                <a:solidFill>
                  <a:srgbClr val="133A60"/>
                </a:solidFill>
                <a:latin typeface="Arial"/>
                <a:cs typeface="Arial"/>
              </a:rPr>
              <a:t>With: “What conditions and interventions are necessary for safe, durable relationship repair?” </a:t>
            </a:r>
            <a:endParaRPr lang="en-US" sz="2800">
              <a:solidFill>
                <a:srgbClr val="133A60"/>
              </a:solidFill>
              <a:latin typeface="Arial"/>
              <a:cs typeface="Arial"/>
            </a:endParaRPr>
          </a:p>
          <a:p>
            <a:pPr algn="l"/>
            <a:endParaRPr lang="en-US"/>
          </a:p>
        </p:txBody>
      </p:sp>
    </p:spTree>
    <p:extLst>
      <p:ext uri="{BB962C8B-B14F-4D97-AF65-F5344CB8AC3E}">
        <p14:creationId xmlns:p14="http://schemas.microsoft.com/office/powerpoint/2010/main" val="4197021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5C493-F9EA-CEAA-32CB-D1D7E91724DB}"/>
              </a:ext>
            </a:extLst>
          </p:cNvPr>
          <p:cNvSpPr>
            <a:spLocks noGrp="1"/>
          </p:cNvSpPr>
          <p:nvPr>
            <p:ph type="title"/>
          </p:nvPr>
        </p:nvSpPr>
        <p:spPr>
          <a:xfrm>
            <a:off x="694767" y="620286"/>
            <a:ext cx="10515598" cy="1325563"/>
          </a:xfrm>
        </p:spPr>
        <p:txBody>
          <a:bodyPr/>
          <a:lstStyle/>
          <a:p>
            <a:r>
              <a:rPr lang="en-US">
                <a:solidFill>
                  <a:srgbClr val="EBC1BA"/>
                </a:solidFill>
                <a:latin typeface="Raleway SemiBold"/>
              </a:rPr>
              <a:t>Pre-Decree Strategy: Build the Foundation Before the Final Order</a:t>
            </a:r>
            <a:r>
              <a:rPr lang="en-US">
                <a:latin typeface="Raleway SemiBold"/>
              </a:rPr>
              <a:t> </a:t>
            </a:r>
          </a:p>
        </p:txBody>
      </p:sp>
      <p:sp>
        <p:nvSpPr>
          <p:cNvPr id="5" name="Slide Number Placeholder 4">
            <a:extLst>
              <a:ext uri="{FF2B5EF4-FFF2-40B4-BE49-F238E27FC236}">
                <a16:creationId xmlns:a16="http://schemas.microsoft.com/office/drawing/2014/main" id="{87BF5906-2ACB-BC6E-437A-E97153C007C8}"/>
              </a:ext>
            </a:extLst>
          </p:cNvPr>
          <p:cNvSpPr>
            <a:spLocks noGrp="1"/>
          </p:cNvSpPr>
          <p:nvPr>
            <p:ph type="sldNum" sz="quarter" idx="12"/>
          </p:nvPr>
        </p:nvSpPr>
        <p:spPr/>
        <p:txBody>
          <a:bodyPr/>
          <a:lstStyle/>
          <a:p>
            <a:fld id="{33AB4013-E62A-FD47-8DF1-A95BB9F79CBE}" type="slidenum">
              <a:rPr lang="en-US" smtClean="0"/>
              <a:pPr/>
              <a:t>12</a:t>
            </a:fld>
            <a:endParaRPr lang="en-US"/>
          </a:p>
        </p:txBody>
      </p:sp>
      <p:sp>
        <p:nvSpPr>
          <p:cNvPr id="6" name="Rectangle 1">
            <a:extLst>
              <a:ext uri="{FF2B5EF4-FFF2-40B4-BE49-F238E27FC236}">
                <a16:creationId xmlns:a16="http://schemas.microsoft.com/office/drawing/2014/main" id="{D383AB71-391E-9330-6F30-65338F243793}"/>
              </a:ext>
            </a:extLst>
          </p:cNvPr>
          <p:cNvSpPr>
            <a:spLocks noGrp="1" noChangeArrowheads="1"/>
          </p:cNvSpPr>
          <p:nvPr>
            <p:ph idx="1"/>
          </p:nvPr>
        </p:nvSpPr>
        <p:spPr bwMode="auto">
          <a:xfrm>
            <a:off x="594359" y="2331156"/>
            <a:ext cx="11000046" cy="3231654"/>
          </a:xfrm>
          <a:prstGeom prst="round1Rect">
            <a:avLst/>
          </a:prstGeom>
          <a:solidFill>
            <a:schemeClr val="bg1">
              <a:lumMod val="95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r>
              <a:rPr lang="en-US" altLang="en-US">
                <a:solidFill>
                  <a:srgbClr val="133A60"/>
                </a:solidFill>
                <a:latin typeface="Calibri"/>
                <a:ea typeface="Calibri"/>
                <a:cs typeface="Calibri"/>
              </a:rPr>
              <a:t>   </a:t>
            </a:r>
            <a:r>
              <a:rPr kumimoji="0" lang="en-US" altLang="en-US" b="1" i="0" u="none" strike="noStrike" cap="none" normalizeH="0" baseline="0">
                <a:ln>
                  <a:noFill/>
                </a:ln>
                <a:solidFill>
                  <a:srgbClr val="133A60"/>
                </a:solidFill>
                <a:effectLst/>
                <a:latin typeface="Calibri"/>
                <a:ea typeface="Calibri"/>
                <a:cs typeface="Calibri"/>
              </a:rPr>
              <a:t>What counsel can do during pendency </a:t>
            </a:r>
            <a:endParaRPr lang="en-US" altLang="en-US" b="0" i="0" u="none" strike="noStrike" cap="none" normalizeH="0" baseline="0">
              <a:ln>
                <a:noFill/>
              </a:ln>
              <a:solidFill>
                <a:srgbClr val="133A60"/>
              </a:solidFill>
              <a:effectLst/>
              <a:latin typeface="Calibri"/>
              <a:ea typeface="Calibri"/>
              <a:cs typeface="Calibri"/>
            </a:endParaRPr>
          </a:p>
          <a:p>
            <a:pPr marL="0" indent="0">
              <a:lnSpc>
                <a:spcPct val="100000"/>
              </a:lnSpc>
              <a:buNone/>
            </a:pPr>
            <a:endParaRPr lang="en-US" altLang="en-US" sz="2400">
              <a:solidFill>
                <a:srgbClr val="6E9296"/>
              </a:solidFill>
              <a:latin typeface="Calibri"/>
              <a:ea typeface="Calibri"/>
              <a:cs typeface="Calibri"/>
            </a:endParaRPr>
          </a:p>
          <a:p>
            <a:pPr marL="457200" marR="0" lvl="1" algn="l" defTabSz="914400" rtl="0" eaLnBrk="0" fontAlgn="base" latinLnBrk="0" hangingPunct="0">
              <a:lnSpc>
                <a:spcPct val="100000"/>
              </a:lnSpc>
              <a:spcBef>
                <a:spcPct val="0"/>
              </a:spcBef>
              <a:spcAft>
                <a:spcPct val="0"/>
              </a:spcAft>
              <a:buClrTx/>
              <a:buSzTx/>
              <a:buFont typeface="Courier New"/>
              <a:buChar char="o"/>
              <a:tabLst/>
            </a:pPr>
            <a:r>
              <a:rPr kumimoji="0" lang="en-US" altLang="en-US" sz="1600" b="0" i="0" u="none" strike="noStrike" cap="none" normalizeH="0" baseline="0">
                <a:ln>
                  <a:noFill/>
                </a:ln>
                <a:effectLst/>
                <a:latin typeface="Cambria"/>
                <a:ea typeface="Cambria"/>
              </a:rPr>
              <a:t>O</a:t>
            </a:r>
            <a:r>
              <a:rPr kumimoji="0" lang="en-US" altLang="en-US" sz="2000" b="0" i="0" u="none" strike="noStrike" cap="none" normalizeH="0" baseline="0">
                <a:ln>
                  <a:noFill/>
                </a:ln>
                <a:effectLst/>
                <a:latin typeface="Cambria"/>
                <a:ea typeface="Cambria"/>
              </a:rPr>
              <a:t>btain focused assessment information early; </a:t>
            </a:r>
            <a:r>
              <a:rPr kumimoji="0" lang="en-US" altLang="en-US" sz="2000" i="0" u="none" strike="noStrike" cap="none" normalizeH="0" baseline="0">
                <a:ln>
                  <a:noFill/>
                </a:ln>
                <a:effectLst/>
                <a:latin typeface="Cambria"/>
                <a:ea typeface="Cambria"/>
              </a:rPr>
              <a:t>do not wait for entrenched refusal. </a:t>
            </a:r>
            <a:endParaRPr lang="en-US" altLang="en-US" sz="2000" i="0" u="none" strike="noStrike" cap="none" normalizeH="0" baseline="0">
              <a:ln>
                <a:noFill/>
              </a:ln>
              <a:effectLst/>
              <a:latin typeface="verdana"/>
              <a:ea typeface="verdana"/>
            </a:endParaRPr>
          </a:p>
          <a:p>
            <a:pPr marL="457200" marR="0" lvl="1" algn="l" defTabSz="914400" rtl="0" eaLnBrk="0" fontAlgn="base" latinLnBrk="0" hangingPunct="0">
              <a:lnSpc>
                <a:spcPct val="100000"/>
              </a:lnSpc>
              <a:spcBef>
                <a:spcPct val="0"/>
              </a:spcBef>
              <a:spcAft>
                <a:spcPct val="0"/>
              </a:spcAft>
              <a:buClrTx/>
              <a:buSzTx/>
              <a:buFont typeface="Courier New"/>
              <a:buChar char="o"/>
              <a:tabLst/>
            </a:pPr>
            <a:r>
              <a:rPr kumimoji="0" lang="en-US" altLang="en-US" sz="2000" b="0" i="0" u="none" strike="noStrike" cap="none" normalizeH="0" baseline="0">
                <a:ln>
                  <a:noFill/>
                </a:ln>
                <a:effectLst/>
                <a:latin typeface="Cambria"/>
                <a:ea typeface="Cambria"/>
              </a:rPr>
              <a:t>Seek temporary orders that reduce child exposure to adult conflict. </a:t>
            </a:r>
            <a:endParaRPr lang="en-US" altLang="en-US" sz="2000" b="0" i="0" u="none" strike="noStrike" cap="none" normalizeH="0" baseline="0">
              <a:ln>
                <a:noFill/>
              </a:ln>
              <a:effectLst/>
              <a:latin typeface="verdana"/>
              <a:ea typeface="verdana"/>
            </a:endParaRPr>
          </a:p>
          <a:p>
            <a:pPr marL="457200" marR="0" lvl="1" algn="l" defTabSz="914400" rtl="0" eaLnBrk="0" fontAlgn="base" latinLnBrk="0" hangingPunct="0">
              <a:lnSpc>
                <a:spcPct val="100000"/>
              </a:lnSpc>
              <a:spcBef>
                <a:spcPct val="0"/>
              </a:spcBef>
              <a:spcAft>
                <a:spcPct val="0"/>
              </a:spcAft>
              <a:buClrTx/>
              <a:buSzTx/>
              <a:buFont typeface="Courier New"/>
              <a:buChar char="o"/>
              <a:tabLst/>
            </a:pPr>
            <a:r>
              <a:rPr kumimoji="0" lang="en-US" altLang="en-US" sz="2000" b="0" i="0" u="none" strike="noStrike" cap="none" normalizeH="0" baseline="0">
                <a:ln>
                  <a:noFill/>
                </a:ln>
                <a:effectLst/>
                <a:latin typeface="Cambria"/>
                <a:ea typeface="Cambria"/>
              </a:rPr>
              <a:t>Separate legal fact-finding from therapeutic intervention; do not ask the therapist to resolve </a:t>
            </a:r>
            <a:r>
              <a:rPr lang="en-US" altLang="en-US" sz="2000" b="0">
                <a:latin typeface="Cambria"/>
                <a:ea typeface="Cambria"/>
              </a:rPr>
              <a:t>contested</a:t>
            </a:r>
            <a:r>
              <a:rPr kumimoji="0" lang="en-US" altLang="en-US" sz="2000" b="0" i="0" u="none" strike="noStrike" cap="none" normalizeH="0" baseline="0">
                <a:ln>
                  <a:noFill/>
                </a:ln>
                <a:effectLst/>
                <a:latin typeface="Cambria"/>
                <a:ea typeface="Cambria"/>
              </a:rPr>
              <a:t> allegations. </a:t>
            </a:r>
            <a:endParaRPr lang="en-US" altLang="en-US" sz="2000" b="0" i="0" u="none" strike="noStrike" cap="none" normalizeH="0" baseline="0">
              <a:ln>
                <a:noFill/>
              </a:ln>
              <a:effectLst/>
              <a:latin typeface="Cambria"/>
              <a:ea typeface="Cambria"/>
            </a:endParaRPr>
          </a:p>
          <a:p>
            <a:pPr marL="457200" marR="0" lvl="1" algn="l" defTabSz="914400" rtl="0" eaLnBrk="0" fontAlgn="base" latinLnBrk="0" hangingPunct="0">
              <a:lnSpc>
                <a:spcPct val="100000"/>
              </a:lnSpc>
              <a:spcBef>
                <a:spcPct val="0"/>
              </a:spcBef>
              <a:spcAft>
                <a:spcPct val="0"/>
              </a:spcAft>
              <a:buClrTx/>
              <a:buSzTx/>
              <a:buFont typeface="Courier New"/>
              <a:buChar char="o"/>
              <a:tabLst/>
            </a:pPr>
            <a:r>
              <a:rPr kumimoji="0" lang="en-US" altLang="en-US" sz="2000" b="0" i="0" u="none" strike="noStrike" cap="none" normalizeH="0" baseline="0">
                <a:ln>
                  <a:noFill/>
                </a:ln>
                <a:effectLst/>
                <a:latin typeface="Cambria"/>
                <a:ea typeface="Cambria"/>
              </a:rPr>
              <a:t>Build predictable exchange, communication, and scheduling structures. </a:t>
            </a:r>
            <a:endParaRPr lang="en-US" altLang="en-US" sz="2000" b="0" i="0" u="none" strike="noStrike" cap="none" normalizeH="0" baseline="0">
              <a:ln>
                <a:noFill/>
              </a:ln>
              <a:effectLst/>
              <a:latin typeface="Cambria"/>
              <a:ea typeface="Cambria"/>
            </a:endParaRPr>
          </a:p>
          <a:p>
            <a:pPr marL="457200" marR="0" lvl="1" algn="l" defTabSz="914400" rtl="0" eaLnBrk="0" fontAlgn="base" latinLnBrk="0" hangingPunct="0">
              <a:lnSpc>
                <a:spcPct val="100000"/>
              </a:lnSpc>
              <a:spcBef>
                <a:spcPct val="0"/>
              </a:spcBef>
              <a:spcAft>
                <a:spcPct val="0"/>
              </a:spcAft>
              <a:buClrTx/>
              <a:buSzTx/>
              <a:buFont typeface="Courier New"/>
              <a:buChar char="o"/>
              <a:tabLst/>
            </a:pPr>
            <a:r>
              <a:rPr kumimoji="0" lang="en-US" altLang="en-US" sz="2000" b="0" i="0" u="none" strike="noStrike" cap="none" normalizeH="0" baseline="0">
                <a:ln>
                  <a:noFill/>
                </a:ln>
                <a:effectLst/>
                <a:latin typeface="Cambria"/>
                <a:ea typeface="Cambria"/>
              </a:rPr>
              <a:t>Request parent-specific services when the parent-specific barrier is known. </a:t>
            </a:r>
            <a:endParaRPr lang="en-US" altLang="en-US" sz="2000" b="0" i="0" u="none" strike="noStrike" cap="none" normalizeH="0" baseline="0">
              <a:ln>
                <a:noFill/>
              </a:ln>
              <a:effectLst/>
              <a:latin typeface="Cambria"/>
              <a:ea typeface="Cambria"/>
            </a:endParaRPr>
          </a:p>
          <a:p>
            <a:pPr marL="457200" marR="0" lvl="1" algn="l" defTabSz="914400" rtl="0" eaLnBrk="0" fontAlgn="base" latinLnBrk="0" hangingPunct="0">
              <a:lnSpc>
                <a:spcPct val="100000"/>
              </a:lnSpc>
              <a:spcBef>
                <a:spcPct val="0"/>
              </a:spcBef>
              <a:spcAft>
                <a:spcPct val="0"/>
              </a:spcAft>
              <a:buClrTx/>
              <a:buSzTx/>
              <a:buFont typeface="Courier New"/>
              <a:buChar char="o"/>
              <a:tabLst/>
            </a:pPr>
            <a:r>
              <a:rPr kumimoji="0" lang="en-US" altLang="en-US" sz="2000" b="0" i="0" u="none" strike="noStrike" cap="none" normalizeH="0" baseline="0">
                <a:ln>
                  <a:noFill/>
                </a:ln>
                <a:effectLst/>
                <a:latin typeface="Cambria"/>
                <a:ea typeface="Cambria"/>
              </a:rPr>
              <a:t>Avoid turning routine therapy updates into litigation weapons. </a:t>
            </a:r>
            <a:endParaRPr lang="en-US" altLang="en-US" sz="2000" b="0" i="0" u="none" strike="noStrike" cap="none" normalizeH="0" baseline="0">
              <a:ln>
                <a:noFill/>
              </a:ln>
              <a:effectLst/>
              <a:latin typeface="verdana"/>
              <a:ea typeface="verdana"/>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02131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80F14-0C44-A652-94A6-22E30EB227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A787DB-E477-9BA2-F729-944271B2D6FD}"/>
              </a:ext>
            </a:extLst>
          </p:cNvPr>
          <p:cNvSpPr>
            <a:spLocks noGrp="1"/>
          </p:cNvSpPr>
          <p:nvPr>
            <p:ph type="title"/>
          </p:nvPr>
        </p:nvSpPr>
        <p:spPr/>
        <p:txBody>
          <a:bodyPr/>
          <a:lstStyle/>
          <a:p>
            <a:pPr algn="ctr"/>
            <a:r>
              <a:rPr lang="en-US" dirty="0">
                <a:latin typeface="Raleway SemiBold"/>
              </a:rPr>
              <a:t>Case Update</a:t>
            </a:r>
            <a:endParaRPr lang="en-US" dirty="0"/>
          </a:p>
        </p:txBody>
      </p:sp>
      <p:sp>
        <p:nvSpPr>
          <p:cNvPr id="3" name="Content Placeholder 2">
            <a:extLst>
              <a:ext uri="{FF2B5EF4-FFF2-40B4-BE49-F238E27FC236}">
                <a16:creationId xmlns:a16="http://schemas.microsoft.com/office/drawing/2014/main" id="{365DBC5D-727B-499C-07C7-E6B5B58E91CF}"/>
              </a:ext>
            </a:extLst>
          </p:cNvPr>
          <p:cNvSpPr>
            <a:spLocks noGrp="1"/>
          </p:cNvSpPr>
          <p:nvPr>
            <p:ph sz="half" idx="1"/>
          </p:nvPr>
        </p:nvSpPr>
        <p:spPr>
          <a:xfrm>
            <a:off x="1993900" y="1825625"/>
            <a:ext cx="3109495" cy="3647241"/>
          </a:xfrm>
          <a:ln>
            <a:solidFill>
              <a:schemeClr val="tx2"/>
            </a:solidFill>
          </a:ln>
        </p:spPr>
        <p:txBody>
          <a:bodyPr vert="horz" lIns="91440" tIns="45720" rIns="91440" bIns="45720" rtlCol="0" anchor="t">
            <a:normAutofit lnSpcReduction="10000"/>
          </a:bodyPr>
          <a:lstStyle/>
          <a:p>
            <a:pPr marL="0" indent="0" algn="ctr">
              <a:buNone/>
            </a:pPr>
            <a:r>
              <a:rPr lang="en-US" dirty="0">
                <a:latin typeface="Raleway SemiBold"/>
              </a:rPr>
              <a:t>Family 1</a:t>
            </a:r>
          </a:p>
          <a:p>
            <a:pPr marL="0" indent="0" algn="ctr">
              <a:buNone/>
            </a:pPr>
            <a:r>
              <a:rPr lang="en-US" sz="1800" dirty="0">
                <a:latin typeface="Raleway SemiBold"/>
              </a:rPr>
              <a:t>Supervised visits have continued with no safety/supervision concerns</a:t>
            </a:r>
          </a:p>
          <a:p>
            <a:pPr marL="0" indent="0" algn="ctr">
              <a:buNone/>
            </a:pPr>
            <a:endParaRPr lang="en-US" sz="1800" dirty="0">
              <a:latin typeface="Raleway SemiBold"/>
            </a:endParaRPr>
          </a:p>
          <a:p>
            <a:pPr marL="0" indent="0" algn="ctr">
              <a:buNone/>
            </a:pPr>
            <a:r>
              <a:rPr lang="en-US" sz="1800" dirty="0">
                <a:latin typeface="Raleway SemiBold"/>
              </a:rPr>
              <a:t>Child/Parent contact increases</a:t>
            </a:r>
          </a:p>
          <a:p>
            <a:pPr marL="0" indent="0" algn="ctr">
              <a:buNone/>
            </a:pPr>
            <a:r>
              <a:rPr lang="en-US" sz="1800" dirty="0">
                <a:latin typeface="Raleway SemiBold"/>
              </a:rPr>
              <a:t>Court reviews</a:t>
            </a:r>
          </a:p>
          <a:p>
            <a:pPr marL="0" indent="0" algn="ctr">
              <a:buNone/>
            </a:pPr>
            <a:r>
              <a:rPr lang="en-US" sz="1800" dirty="0">
                <a:latin typeface="Raleway SemiBold"/>
              </a:rPr>
              <a:t>CPS referral made by individual child therapist</a:t>
            </a:r>
          </a:p>
        </p:txBody>
      </p:sp>
      <p:sp>
        <p:nvSpPr>
          <p:cNvPr id="6" name="Content Placeholder 5">
            <a:extLst>
              <a:ext uri="{FF2B5EF4-FFF2-40B4-BE49-F238E27FC236}">
                <a16:creationId xmlns:a16="http://schemas.microsoft.com/office/drawing/2014/main" id="{422ADF57-F25A-7F56-6BAC-D67AA24F2D94}"/>
              </a:ext>
            </a:extLst>
          </p:cNvPr>
          <p:cNvSpPr>
            <a:spLocks noGrp="1"/>
          </p:cNvSpPr>
          <p:nvPr>
            <p:ph sz="half" idx="2"/>
          </p:nvPr>
        </p:nvSpPr>
        <p:spPr>
          <a:xfrm>
            <a:off x="6495716" y="1825625"/>
            <a:ext cx="3109494" cy="3647241"/>
          </a:xfrm>
          <a:ln>
            <a:solidFill>
              <a:schemeClr val="tx2"/>
            </a:solidFill>
          </a:ln>
        </p:spPr>
        <p:txBody>
          <a:bodyPr vert="horz" lIns="91440" tIns="45720" rIns="91440" bIns="45720" rtlCol="0" anchor="t">
            <a:normAutofit lnSpcReduction="10000"/>
          </a:bodyPr>
          <a:lstStyle/>
          <a:p>
            <a:pPr marL="0" indent="0" algn="ctr">
              <a:buNone/>
            </a:pPr>
            <a:r>
              <a:rPr lang="en-US" dirty="0">
                <a:latin typeface="Raleway SemiBold"/>
              </a:rPr>
              <a:t>Family 2</a:t>
            </a:r>
          </a:p>
          <a:p>
            <a:pPr marL="0" indent="0" algn="ctr">
              <a:buNone/>
            </a:pPr>
            <a:r>
              <a:rPr lang="en-US" sz="1800" dirty="0">
                <a:latin typeface="Raleway SemiBold"/>
              </a:rPr>
              <a:t>Children continue to resist contact</a:t>
            </a:r>
          </a:p>
          <a:p>
            <a:pPr marL="0" indent="0" algn="ctr">
              <a:buNone/>
            </a:pPr>
            <a:r>
              <a:rPr lang="en-US" sz="1800" dirty="0">
                <a:latin typeface="Raleway SemiBold"/>
              </a:rPr>
              <a:t>Some meaningful dialogue between children and parent</a:t>
            </a:r>
          </a:p>
          <a:p>
            <a:pPr marL="0" indent="0" algn="ctr">
              <a:buNone/>
            </a:pPr>
            <a:r>
              <a:rPr lang="en-US" sz="1800" dirty="0">
                <a:latin typeface="Raleway SemiBold"/>
              </a:rPr>
              <a:t>Children continue to obtain more medical diagnosis</a:t>
            </a:r>
          </a:p>
          <a:p>
            <a:pPr marL="0" indent="0" algn="ctr">
              <a:buNone/>
            </a:pPr>
            <a:r>
              <a:rPr lang="en-US" sz="1800" dirty="0">
                <a:latin typeface="Raleway SemiBold"/>
              </a:rPr>
              <a:t>Children are pulled from school due to diagnosis’</a:t>
            </a:r>
          </a:p>
          <a:p>
            <a:pPr marL="0" indent="0" algn="ctr">
              <a:buNone/>
            </a:pPr>
            <a:r>
              <a:rPr lang="en-US" sz="1800" dirty="0">
                <a:latin typeface="Raleway SemiBold"/>
              </a:rPr>
              <a:t>No reviews</a:t>
            </a:r>
          </a:p>
          <a:p>
            <a:pPr marL="0" indent="0" algn="ctr">
              <a:buNone/>
            </a:pPr>
            <a:endParaRPr lang="en-US" sz="1800" dirty="0"/>
          </a:p>
        </p:txBody>
      </p:sp>
      <p:sp>
        <p:nvSpPr>
          <p:cNvPr id="5" name="Slide Number Placeholder 4">
            <a:extLst>
              <a:ext uri="{FF2B5EF4-FFF2-40B4-BE49-F238E27FC236}">
                <a16:creationId xmlns:a16="http://schemas.microsoft.com/office/drawing/2014/main" id="{FEB1927C-DD1F-223F-DCBB-2E5F87DFFF7B}"/>
              </a:ext>
            </a:extLst>
          </p:cNvPr>
          <p:cNvSpPr>
            <a:spLocks noGrp="1"/>
          </p:cNvSpPr>
          <p:nvPr>
            <p:ph type="sldNum" sz="quarter" idx="12"/>
          </p:nvPr>
        </p:nvSpPr>
        <p:spPr/>
        <p:txBody>
          <a:bodyPr/>
          <a:lstStyle/>
          <a:p>
            <a:fld id="{33AB4013-E62A-FD47-8DF1-A95BB9F79CBE}" type="slidenum">
              <a:rPr lang="en-US" smtClean="0"/>
              <a:pPr/>
              <a:t>13</a:t>
            </a:fld>
            <a:endParaRPr lang="en-US"/>
          </a:p>
        </p:txBody>
      </p:sp>
      <p:sp>
        <p:nvSpPr>
          <p:cNvPr id="4" name="Date Placeholder 3">
            <a:extLst>
              <a:ext uri="{FF2B5EF4-FFF2-40B4-BE49-F238E27FC236}">
                <a16:creationId xmlns:a16="http://schemas.microsoft.com/office/drawing/2014/main" id="{6143D44A-A276-D85B-69CD-AD82BD735039}"/>
              </a:ext>
            </a:extLst>
          </p:cNvPr>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818624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AF864-D8E3-C06E-81E7-F1433E888BE4}"/>
              </a:ext>
            </a:extLst>
          </p:cNvPr>
          <p:cNvSpPr>
            <a:spLocks noGrp="1"/>
          </p:cNvSpPr>
          <p:nvPr>
            <p:ph type="title"/>
          </p:nvPr>
        </p:nvSpPr>
        <p:spPr>
          <a:xfrm>
            <a:off x="716876" y="-227903"/>
            <a:ext cx="10749278" cy="1833563"/>
          </a:xfrm>
        </p:spPr>
        <p:txBody>
          <a:bodyPr>
            <a:normAutofit/>
          </a:bodyPr>
          <a:lstStyle/>
          <a:p>
            <a:pPr algn="ctr"/>
            <a:r>
              <a:rPr lang="en-US" sz="3600">
                <a:latin typeface="Raleway SemiBold"/>
              </a:rPr>
              <a:t>Post-Decree Strategy: Treat </a:t>
            </a:r>
            <a:br>
              <a:rPr lang="en-US" sz="3600">
                <a:latin typeface="Raleway SemiBold"/>
              </a:rPr>
            </a:br>
            <a:r>
              <a:rPr lang="en-US" sz="3600">
                <a:latin typeface="Raleway SemiBold"/>
              </a:rPr>
              <a:t>Entrenchment as a System Emergency </a:t>
            </a:r>
          </a:p>
        </p:txBody>
      </p:sp>
      <p:sp>
        <p:nvSpPr>
          <p:cNvPr id="5" name="Slide Number Placeholder 4">
            <a:extLst>
              <a:ext uri="{FF2B5EF4-FFF2-40B4-BE49-F238E27FC236}">
                <a16:creationId xmlns:a16="http://schemas.microsoft.com/office/drawing/2014/main" id="{02265E95-70DB-75F8-554E-13CE88405B94}"/>
              </a:ext>
            </a:extLst>
          </p:cNvPr>
          <p:cNvSpPr>
            <a:spLocks noGrp="1"/>
          </p:cNvSpPr>
          <p:nvPr>
            <p:ph type="sldNum" sz="quarter" idx="12"/>
          </p:nvPr>
        </p:nvSpPr>
        <p:spPr/>
        <p:txBody>
          <a:bodyPr/>
          <a:lstStyle/>
          <a:p>
            <a:fld id="{33AB4013-E62A-FD47-8DF1-A95BB9F79CBE}" type="slidenum">
              <a:rPr lang="en-US" smtClean="0"/>
              <a:pPr/>
              <a:t>14</a:t>
            </a:fld>
            <a:endParaRPr lang="en-US"/>
          </a:p>
        </p:txBody>
      </p:sp>
      <p:sp>
        <p:nvSpPr>
          <p:cNvPr id="4" name="Rectangle 3">
            <a:extLst>
              <a:ext uri="{FF2B5EF4-FFF2-40B4-BE49-F238E27FC236}">
                <a16:creationId xmlns:a16="http://schemas.microsoft.com/office/drawing/2014/main" id="{FB3B9502-4435-C2BC-67C7-0221D9DEA6AB}"/>
              </a:ext>
            </a:extLst>
          </p:cNvPr>
          <p:cNvSpPr/>
          <p:nvPr/>
        </p:nvSpPr>
        <p:spPr>
          <a:xfrm>
            <a:off x="0" y="1442767"/>
            <a:ext cx="12192000" cy="40358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1">
            <a:extLst>
              <a:ext uri="{FF2B5EF4-FFF2-40B4-BE49-F238E27FC236}">
                <a16:creationId xmlns:a16="http://schemas.microsoft.com/office/drawing/2014/main" id="{650F42E1-7BB2-1663-CC90-C46A73BD6B8C}"/>
              </a:ext>
            </a:extLst>
          </p:cNvPr>
          <p:cNvSpPr>
            <a:spLocks noGrp="1" noChangeArrowheads="1"/>
          </p:cNvSpPr>
          <p:nvPr>
            <p:ph idx="1"/>
          </p:nvPr>
        </p:nvSpPr>
        <p:spPr bwMode="auto">
          <a:xfrm>
            <a:off x="431799" y="1600848"/>
            <a:ext cx="1176090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r>
              <a:rPr kumimoji="0" lang="en-US" altLang="en-US" b="1" i="0" u="none" strike="noStrike" cap="none" normalizeH="0" baseline="0">
                <a:ln>
                  <a:noFill/>
                </a:ln>
                <a:solidFill>
                  <a:srgbClr val="FAE7E3"/>
                </a:solidFill>
                <a:effectLst/>
                <a:latin typeface="Calibri"/>
                <a:ea typeface="Calibri"/>
                <a:cs typeface="Calibri"/>
              </a:rPr>
              <a:t>When contact has already deteriorated</a:t>
            </a:r>
            <a:r>
              <a:rPr lang="en-US" altLang="en-US">
                <a:solidFill>
                  <a:srgbClr val="FAE7E3"/>
                </a:solidFill>
                <a:latin typeface="Calibri"/>
                <a:ea typeface="Calibri"/>
                <a:cs typeface="Calibri"/>
              </a:rPr>
              <a:t>:</a:t>
            </a:r>
            <a:endParaRPr lang="en-US" altLang="en-US" b="0">
              <a:solidFill>
                <a:srgbClr val="FAE7E3"/>
              </a:solidFill>
              <a:latin typeface="Calibri"/>
              <a:ea typeface="Calibri"/>
              <a:cs typeface="Calibri"/>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600" b="0" i="0" u="none" strike="noStrike" cap="none" normalizeH="0" baseline="0">
                <a:ln>
                  <a:noFill/>
                </a:ln>
                <a:solidFill>
                  <a:schemeClr val="bg1"/>
                </a:solidFill>
                <a:effectLst/>
                <a:latin typeface="Cambria"/>
                <a:ea typeface="Cambria"/>
              </a:rPr>
              <a:t>Act promptly, but do not confuse speed with force. </a:t>
            </a:r>
            <a:endParaRPr lang="en-US" altLang="en-US" sz="2600" b="0" i="0" u="none" strike="noStrike" cap="none" normalizeH="0" baseline="0">
              <a:ln>
                <a:noFill/>
              </a:ln>
              <a:solidFill>
                <a:schemeClr val="bg1"/>
              </a:solidFill>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600" b="0" i="0" u="none" strike="noStrike" cap="none" normalizeH="0" baseline="0">
                <a:ln>
                  <a:noFill/>
                </a:ln>
                <a:solidFill>
                  <a:schemeClr val="bg1"/>
                </a:solidFill>
                <a:effectLst/>
                <a:latin typeface="Cambria"/>
                <a:ea typeface="Cambria"/>
              </a:rPr>
              <a:t>Establish an interim structure that reduces uncertainty and conflict. </a:t>
            </a:r>
            <a:endParaRPr lang="en-US" altLang="en-US" sz="2600" b="0" i="0" u="none" strike="noStrike" cap="none" normalizeH="0" baseline="0">
              <a:ln>
                <a:noFill/>
              </a:ln>
              <a:solidFill>
                <a:schemeClr val="bg1"/>
              </a:solidFill>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600" b="0" i="0" u="none" strike="noStrike" cap="none" normalizeH="0" baseline="0">
                <a:ln>
                  <a:noFill/>
                </a:ln>
                <a:solidFill>
                  <a:schemeClr val="bg1"/>
                </a:solidFill>
                <a:effectLst/>
                <a:latin typeface="Cambria"/>
                <a:ea typeface="Cambria"/>
              </a:rPr>
              <a:t>Use a phased plan with observable milestones rather than a binary “reunified/not reunified” outcome. </a:t>
            </a:r>
            <a:endParaRPr lang="en-US" altLang="en-US" sz="2600" b="0" i="0" u="none" strike="noStrike" cap="none" normalizeH="0" baseline="0">
              <a:ln>
                <a:noFill/>
              </a:ln>
              <a:solidFill>
                <a:schemeClr val="bg1"/>
              </a:solidFill>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600" b="0" i="0" u="none" strike="noStrike" cap="none" normalizeH="0" baseline="0">
                <a:ln>
                  <a:noFill/>
                </a:ln>
                <a:solidFill>
                  <a:schemeClr val="bg1"/>
                </a:solidFill>
                <a:effectLst/>
                <a:latin typeface="Cambria"/>
                <a:ea typeface="Cambria"/>
              </a:rPr>
              <a:t>Address obstructive conduct and relationship-damaging behavior while preserving due process. </a:t>
            </a:r>
            <a:endParaRPr lang="en-US" altLang="en-US" sz="2600" b="0" i="0" u="none" strike="noStrike" cap="none" normalizeH="0" baseline="0">
              <a:ln>
                <a:noFill/>
              </a:ln>
              <a:solidFill>
                <a:schemeClr val="bg1"/>
              </a:solidFill>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600" b="0" i="0" u="none" strike="noStrike" cap="none" normalizeH="0" baseline="0">
                <a:ln>
                  <a:noFill/>
                </a:ln>
                <a:solidFill>
                  <a:schemeClr val="bg1"/>
                </a:solidFill>
                <a:effectLst/>
                <a:latin typeface="Cambria"/>
                <a:ea typeface="Cambria"/>
              </a:rPr>
              <a:t>Coordinate the parenting plan, therapeutic plan, school issues, and logistics. </a:t>
            </a:r>
            <a:endParaRPr lang="en-US" altLang="en-US" sz="2600" b="0" i="0" u="none" strike="noStrike" cap="none" normalizeH="0" baseline="0">
              <a:ln>
                <a:noFill/>
              </a:ln>
              <a:solidFill>
                <a:schemeClr val="bg1"/>
              </a:solidFill>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600" b="0" i="0" u="none" strike="noStrike" cap="none" normalizeH="0" baseline="0">
                <a:ln>
                  <a:noFill/>
                </a:ln>
                <a:solidFill>
                  <a:schemeClr val="bg1"/>
                </a:solidFill>
                <a:effectLst/>
                <a:latin typeface="Cambria"/>
                <a:ea typeface="Cambria"/>
              </a:rPr>
              <a:t>Schedule early judicial review to correct drift, mixed messages, or noncompliance. </a:t>
            </a:r>
            <a:endParaRPr lang="en-US" altLang="en-US" sz="2600" b="0" i="0" u="none" strike="noStrike" cap="none" normalizeH="0" baseline="0">
              <a:ln>
                <a:noFill/>
              </a:ln>
              <a:solidFill>
                <a:schemeClr val="bg1"/>
              </a:solidFill>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600" b="0" i="0" u="none" strike="noStrike" cap="none" normalizeH="0" baseline="0">
              <a:ln>
                <a:noFill/>
              </a:ln>
              <a:solidFill>
                <a:schemeClr val="bg1"/>
              </a:solidFill>
              <a:effectLst/>
              <a:latin typeface="Arial" panose="020B0604020202020204" pitchFamily="34" charset="0"/>
              <a:cs typeface="Arial"/>
            </a:endParaRPr>
          </a:p>
        </p:txBody>
      </p:sp>
      <p:sp>
        <p:nvSpPr>
          <p:cNvPr id="8" name="Rectangle 7">
            <a:extLst>
              <a:ext uri="{FF2B5EF4-FFF2-40B4-BE49-F238E27FC236}">
                <a16:creationId xmlns:a16="http://schemas.microsoft.com/office/drawing/2014/main" id="{D01B771C-8038-374F-876A-EB858139A107}"/>
              </a:ext>
            </a:extLst>
          </p:cNvPr>
          <p:cNvSpPr/>
          <p:nvPr/>
        </p:nvSpPr>
        <p:spPr>
          <a:xfrm>
            <a:off x="10160" y="1225482"/>
            <a:ext cx="12192000" cy="219919"/>
          </a:xfrm>
          <a:prstGeom prst="rect">
            <a:avLst/>
          </a:prstGeom>
          <a:solidFill>
            <a:srgbClr val="ED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612EB3-85A9-9CFA-A0A3-D7E023172DCF}"/>
              </a:ext>
            </a:extLst>
          </p:cNvPr>
          <p:cNvSpPr/>
          <p:nvPr/>
        </p:nvSpPr>
        <p:spPr>
          <a:xfrm>
            <a:off x="0" y="5452042"/>
            <a:ext cx="12192000" cy="219919"/>
          </a:xfrm>
          <a:prstGeom prst="rect">
            <a:avLst/>
          </a:prstGeom>
          <a:solidFill>
            <a:srgbClr val="ED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5838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DABAF-8B8B-5AF2-9B8D-99E586134601}"/>
              </a:ext>
            </a:extLst>
          </p:cNvPr>
          <p:cNvSpPr>
            <a:spLocks noGrp="1"/>
          </p:cNvSpPr>
          <p:nvPr>
            <p:ph type="title"/>
          </p:nvPr>
        </p:nvSpPr>
        <p:spPr>
          <a:xfrm>
            <a:off x="838198" y="570328"/>
            <a:ext cx="10515598" cy="1325563"/>
          </a:xfrm>
        </p:spPr>
        <p:txBody>
          <a:bodyPr>
            <a:normAutofit fontScale="90000"/>
          </a:bodyPr>
          <a:lstStyle/>
          <a:p>
            <a:pPr algn="ctr"/>
            <a:r>
              <a:rPr lang="en-US">
                <a:latin typeface="Raleway SemiBold"/>
              </a:rPr>
              <a:t>Select a Qualified </a:t>
            </a:r>
            <a:br>
              <a:rPr lang="en-US">
                <a:latin typeface="Raleway SemiBold"/>
              </a:rPr>
            </a:br>
            <a:r>
              <a:rPr lang="en-US">
                <a:latin typeface="Raleway SemiBold"/>
              </a:rPr>
              <a:t>Reunification</a:t>
            </a:r>
            <a:br>
              <a:rPr lang="en-US">
                <a:latin typeface="Raleway SemiBold"/>
              </a:rPr>
            </a:br>
            <a:r>
              <a:rPr lang="en-US">
                <a:latin typeface="Raleway SemiBold"/>
              </a:rPr>
              <a:t> Interventionist</a:t>
            </a:r>
            <a:endParaRPr lang="en-US"/>
          </a:p>
        </p:txBody>
      </p:sp>
      <p:sp>
        <p:nvSpPr>
          <p:cNvPr id="5" name="Slide Number Placeholder 4">
            <a:extLst>
              <a:ext uri="{FF2B5EF4-FFF2-40B4-BE49-F238E27FC236}">
                <a16:creationId xmlns:a16="http://schemas.microsoft.com/office/drawing/2014/main" id="{B1752DC8-B966-AC7C-3783-E7981DD9C376}"/>
              </a:ext>
            </a:extLst>
          </p:cNvPr>
          <p:cNvSpPr>
            <a:spLocks noGrp="1"/>
          </p:cNvSpPr>
          <p:nvPr>
            <p:ph type="sldNum" sz="quarter" idx="12"/>
          </p:nvPr>
        </p:nvSpPr>
        <p:spPr/>
        <p:txBody>
          <a:bodyPr/>
          <a:lstStyle/>
          <a:p>
            <a:fld id="{33AB4013-E62A-FD47-8DF1-A95BB9F79CBE}" type="slidenum">
              <a:rPr lang="en-US" smtClean="0"/>
              <a:pPr/>
              <a:t>15</a:t>
            </a:fld>
            <a:endParaRPr lang="en-US"/>
          </a:p>
        </p:txBody>
      </p:sp>
      <p:sp>
        <p:nvSpPr>
          <p:cNvPr id="6" name="Rectangle 1">
            <a:extLst>
              <a:ext uri="{FF2B5EF4-FFF2-40B4-BE49-F238E27FC236}">
                <a16:creationId xmlns:a16="http://schemas.microsoft.com/office/drawing/2014/main" id="{0E571376-6627-7713-ACE4-0F2C7A231D25}"/>
              </a:ext>
            </a:extLst>
          </p:cNvPr>
          <p:cNvSpPr>
            <a:spLocks noGrp="1" noChangeArrowheads="1"/>
          </p:cNvSpPr>
          <p:nvPr>
            <p:ph idx="1"/>
          </p:nvPr>
        </p:nvSpPr>
        <p:spPr bwMode="auto">
          <a:xfrm>
            <a:off x="834111" y="2228146"/>
            <a:ext cx="11424916" cy="3939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r>
              <a:rPr kumimoji="0" lang="en-US" altLang="en-US" sz="2400" b="1" i="0" u="none" strike="noStrike" cap="none" normalizeH="0" baseline="0">
                <a:ln>
                  <a:noFill/>
                </a:ln>
                <a:solidFill>
                  <a:srgbClr val="9DC8CD"/>
                </a:solidFill>
                <a:effectLst/>
                <a:latin typeface="Calibri"/>
                <a:ea typeface="Calibri"/>
                <a:cs typeface="Calibri"/>
              </a:rPr>
              <a:t>The provider’s competence and role definition are central to the outcome </a:t>
            </a:r>
            <a:endParaRPr lang="en-US" altLang="en-US" sz="2400" b="0">
              <a:solidFill>
                <a:srgbClr val="9DC8CD"/>
              </a:solidFill>
              <a:latin typeface="Calibri"/>
              <a:ea typeface="Calibri"/>
              <a:cs typeface="Calibri"/>
            </a:endParaRPr>
          </a:p>
          <a:p>
            <a:pPr marL="0" marR="0" lvl="0" indent="0" algn="l" defTabSz="914400">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9DC8CD"/>
                </a:solidFill>
                <a:effectLst/>
                <a:latin typeface="Calibri"/>
                <a:ea typeface="Calibri"/>
                <a:cs typeface="Calibri"/>
              </a:rPr>
              <a:t>Look for demonstrated competence in: </a:t>
            </a:r>
            <a:endParaRPr lang="en-US" altLang="en-US" sz="2400" b="0" i="0" u="none" strike="noStrike" cap="none" normalizeH="0" baseline="0">
              <a:ln>
                <a:noFill/>
              </a:ln>
              <a:solidFill>
                <a:srgbClr val="9DC8CD"/>
              </a:solidFill>
              <a:effectLst/>
              <a:latin typeface="Calibri"/>
              <a:ea typeface="Calibri"/>
              <a:cs typeface="Calibri"/>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effectLst/>
                <a:latin typeface="Cambria"/>
                <a:ea typeface="Cambria"/>
              </a:rPr>
              <a:t>Court-involved family systems, child development, and high-conflict dynamics; </a:t>
            </a:r>
            <a:endParaRPr lang="en-US" altLang="en-US" sz="24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effectLst/>
                <a:latin typeface="Cambria"/>
                <a:ea typeface="Cambria"/>
              </a:rPr>
              <a:t>Screening for safety, trauma, coercive control, substance use, and parenting-capacity concerns; </a:t>
            </a:r>
            <a:endParaRPr lang="en-US" altLang="en-US" sz="24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effectLst/>
                <a:latin typeface="Cambria"/>
                <a:ea typeface="Cambria"/>
              </a:rPr>
              <a:t>Parent-child contact problems, phased contact planning, and parallel parent work; </a:t>
            </a:r>
            <a:endParaRPr lang="en-US" altLang="en-US" sz="24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effectLst/>
                <a:latin typeface="Cambria"/>
                <a:ea typeface="Cambria"/>
              </a:rPr>
              <a:t>Maintaining neutrality, clear boundaries, and appropriate coordination with counsel and the court; and </a:t>
            </a:r>
            <a:endParaRPr lang="en-US" altLang="en-US" sz="24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effectLst/>
                <a:latin typeface="Cambria"/>
                <a:ea typeface="Cambria"/>
              </a:rPr>
              <a:t>Knowing when the intervention should pause, be modified, or be referred for a different service. </a:t>
            </a:r>
            <a:endParaRPr lang="en-US" altLang="en-US" sz="24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a:ln>
                <a:noFill/>
              </a:ln>
              <a:solidFill>
                <a:schemeClr val="tx1"/>
              </a:solidFill>
              <a:effectLst/>
              <a:latin typeface="verdana" panose="020B0604030504040204" pitchFamily="34" charset="0"/>
            </a:endParaRPr>
          </a:p>
        </p:txBody>
      </p:sp>
      <p:sp>
        <p:nvSpPr>
          <p:cNvPr id="4" name="Rectangle 3">
            <a:extLst>
              <a:ext uri="{FF2B5EF4-FFF2-40B4-BE49-F238E27FC236}">
                <a16:creationId xmlns:a16="http://schemas.microsoft.com/office/drawing/2014/main" id="{F6D87BA1-5C3D-591C-58F2-8694E578A190}"/>
              </a:ext>
            </a:extLst>
          </p:cNvPr>
          <p:cNvSpPr/>
          <p:nvPr/>
        </p:nvSpPr>
        <p:spPr>
          <a:xfrm>
            <a:off x="0" y="-5079"/>
            <a:ext cx="3688080" cy="1987323"/>
          </a:xfrm>
          <a:prstGeom prst="rect">
            <a:avLst/>
          </a:prstGeom>
          <a:solidFill>
            <a:srgbClr val="EEE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81B981F-A522-54CA-1ED2-4DD3204186DF}"/>
              </a:ext>
            </a:extLst>
          </p:cNvPr>
          <p:cNvSpPr/>
          <p:nvPr/>
        </p:nvSpPr>
        <p:spPr>
          <a:xfrm>
            <a:off x="8503920" y="-76199"/>
            <a:ext cx="3688080" cy="1987323"/>
          </a:xfrm>
          <a:prstGeom prst="rect">
            <a:avLst/>
          </a:prstGeom>
          <a:solidFill>
            <a:srgbClr val="EEE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6769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EE7E0"/>
        </a:solidFill>
        <a:effectLst/>
      </p:bgPr>
    </p:bg>
    <p:spTree>
      <p:nvGrpSpPr>
        <p:cNvPr id="1" name="">
          <a:extLst>
            <a:ext uri="{FF2B5EF4-FFF2-40B4-BE49-F238E27FC236}">
              <a16:creationId xmlns:a16="http://schemas.microsoft.com/office/drawing/2014/main" id="{0722C6AA-956A-85D6-7D6F-5D2A940D2D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005434-DA35-DCA2-8CAA-CA5A85F1D767}"/>
              </a:ext>
            </a:extLst>
          </p:cNvPr>
          <p:cNvSpPr>
            <a:spLocks noGrp="1"/>
          </p:cNvSpPr>
          <p:nvPr>
            <p:ph type="title"/>
          </p:nvPr>
        </p:nvSpPr>
        <p:spPr>
          <a:xfrm>
            <a:off x="253091" y="390350"/>
            <a:ext cx="10515598" cy="1325563"/>
          </a:xfrm>
        </p:spPr>
        <p:txBody>
          <a:bodyPr/>
          <a:lstStyle/>
          <a:p>
            <a:r>
              <a:rPr lang="en-US" sz="3600">
                <a:solidFill>
                  <a:srgbClr val="133A60"/>
                </a:solidFill>
                <a:latin typeface="Raleway SemiBold"/>
                <a:ea typeface="Calibri"/>
                <a:cs typeface="Calibri"/>
              </a:rPr>
              <a:t>Why call it an intervention rather than simply “therapy”? </a:t>
            </a:r>
            <a:endParaRPr lang="en-US" sz="3600" b="0">
              <a:solidFill>
                <a:srgbClr val="133A60"/>
              </a:solidFill>
              <a:latin typeface="Raleway SemiBold"/>
              <a:ea typeface="Calibri"/>
              <a:cs typeface="Calibri"/>
            </a:endParaRPr>
          </a:p>
          <a:p>
            <a:endParaRPr lang="en-US" sz="1600" b="0">
              <a:latin typeface="Calibri"/>
              <a:ea typeface="Calibri"/>
              <a:cs typeface="Calibri"/>
            </a:endParaRPr>
          </a:p>
        </p:txBody>
      </p:sp>
      <p:sp>
        <p:nvSpPr>
          <p:cNvPr id="5" name="Slide Number Placeholder 4">
            <a:extLst>
              <a:ext uri="{FF2B5EF4-FFF2-40B4-BE49-F238E27FC236}">
                <a16:creationId xmlns:a16="http://schemas.microsoft.com/office/drawing/2014/main" id="{6620761E-D471-5121-1556-519B95610809}"/>
              </a:ext>
            </a:extLst>
          </p:cNvPr>
          <p:cNvSpPr>
            <a:spLocks noGrp="1"/>
          </p:cNvSpPr>
          <p:nvPr>
            <p:ph type="sldNum" sz="quarter" idx="12"/>
          </p:nvPr>
        </p:nvSpPr>
        <p:spPr/>
        <p:txBody>
          <a:bodyPr/>
          <a:lstStyle/>
          <a:p>
            <a:fld id="{33AB4013-E62A-FD47-8DF1-A95BB9F79CBE}" type="slidenum">
              <a:rPr lang="en-US" smtClean="0"/>
              <a:pPr/>
              <a:t>16</a:t>
            </a:fld>
            <a:endParaRPr lang="en-US"/>
          </a:p>
        </p:txBody>
      </p:sp>
      <p:sp>
        <p:nvSpPr>
          <p:cNvPr id="6" name="Rectangle 1">
            <a:extLst>
              <a:ext uri="{FF2B5EF4-FFF2-40B4-BE49-F238E27FC236}">
                <a16:creationId xmlns:a16="http://schemas.microsoft.com/office/drawing/2014/main" id="{412E27FB-814A-8B94-5CC9-27EA29305C1A}"/>
              </a:ext>
            </a:extLst>
          </p:cNvPr>
          <p:cNvSpPr>
            <a:spLocks noGrp="1" noChangeArrowheads="1"/>
          </p:cNvSpPr>
          <p:nvPr>
            <p:ph idx="1"/>
          </p:nvPr>
        </p:nvSpPr>
        <p:spPr bwMode="auto">
          <a:xfrm>
            <a:off x="420272" y="1615257"/>
            <a:ext cx="11353796" cy="3813810"/>
          </a:xfrm>
          <a:prstGeom prst="round2DiagRect">
            <a:avLst/>
          </a:prstGeom>
          <a:solidFill>
            <a:srgbClr val="E6F4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endParaRPr lang="en-US" altLang="en-US" sz="2400">
              <a:solidFill>
                <a:srgbClr val="133A60"/>
              </a:solidFill>
              <a:latin typeface="Calibri"/>
              <a:ea typeface="Calibri"/>
              <a:cs typeface="Calibri"/>
            </a:endParaRPr>
          </a:p>
          <a:p>
            <a:pPr marL="0" indent="0">
              <a:lnSpc>
                <a:spcPct val="100000"/>
              </a:lnSpc>
              <a:buFontTx/>
              <a:buChar char="•"/>
            </a:pPr>
            <a:r>
              <a:rPr lang="en-US" altLang="en-US" sz="2000" b="0">
                <a:latin typeface="Cambria"/>
                <a:ea typeface="Cambria"/>
              </a:rPr>
              <a:t> </a:t>
            </a:r>
            <a:r>
              <a:rPr kumimoji="0" lang="en-US" altLang="en-US" sz="2000" b="0" i="0" u="none" strike="noStrike" cap="none" normalizeH="0" baseline="0">
                <a:ln>
                  <a:noFill/>
                </a:ln>
                <a:effectLst/>
                <a:latin typeface="Cambria"/>
                <a:ea typeface="Cambria"/>
              </a:rPr>
              <a:t>The work may include clinical treatment, but it is also a </a:t>
            </a:r>
            <a:r>
              <a:rPr kumimoji="0" lang="en-US" altLang="en-US" sz="2000" b="1" i="0" u="none" strike="noStrike" cap="none" normalizeH="0" baseline="0">
                <a:ln>
                  <a:noFill/>
                </a:ln>
                <a:effectLst/>
                <a:latin typeface="Cambria"/>
                <a:ea typeface="Cambria"/>
              </a:rPr>
              <a:t>court-connected, goal-defined process</a:t>
            </a:r>
            <a:r>
              <a:rPr kumimoji="0" lang="en-US" altLang="en-US" sz="2000" b="0" i="0" u="none" strike="noStrike" cap="none" normalizeH="0" baseline="0">
                <a:ln>
                  <a:noFill/>
                </a:ln>
                <a:effectLst/>
                <a:latin typeface="Cambria"/>
                <a:ea typeface="Cambria"/>
              </a:rPr>
              <a:t> involving multiple participants, structured contact, and a defined role in the case. </a:t>
            </a:r>
            <a:endParaRPr lang="en-US" altLang="en-US" sz="20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a:ln>
                  <a:noFill/>
                </a:ln>
                <a:effectLst/>
                <a:latin typeface="Cambria"/>
                <a:ea typeface="Cambria"/>
              </a:rPr>
              <a:t>It is </a:t>
            </a:r>
            <a:r>
              <a:rPr kumimoji="0" lang="en-US" altLang="en-US" sz="2000" b="1" i="0" u="none" strike="noStrike" cap="none" normalizeH="0" baseline="0">
                <a:ln>
                  <a:noFill/>
                </a:ln>
                <a:effectLst/>
                <a:latin typeface="Cambria"/>
                <a:ea typeface="Cambria"/>
              </a:rPr>
              <a:t>not confidential in the same way as ordinary individual therapy</a:t>
            </a:r>
            <a:r>
              <a:rPr kumimoji="0" lang="en-US" altLang="en-US" sz="2000" b="0" i="0" u="none" strike="noStrike" cap="none" normalizeH="0" baseline="0">
                <a:ln>
                  <a:noFill/>
                </a:ln>
                <a:effectLst/>
                <a:latin typeface="Cambria"/>
                <a:ea typeface="Cambria"/>
              </a:rPr>
              <a:t>: the order and informed-consent documents may define releases, limited progress reporting, communications, records access, and the provider’s response to safety concerns. </a:t>
            </a:r>
            <a:endParaRPr lang="en-US" altLang="en-US" sz="20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a:ln>
                  <a:noFill/>
                </a:ln>
                <a:effectLst/>
                <a:latin typeface="Cambria"/>
                <a:ea typeface="Cambria"/>
              </a:rPr>
              <a:t>The label does </a:t>
            </a:r>
            <a:r>
              <a:rPr kumimoji="0" lang="en-US" altLang="en-US" sz="2000" b="1" i="0" u="none" strike="noStrike" cap="none" normalizeH="0" baseline="0">
                <a:ln>
                  <a:noFill/>
                </a:ln>
                <a:effectLst/>
                <a:latin typeface="Cambria"/>
                <a:ea typeface="Cambria"/>
              </a:rPr>
              <a:t>not</a:t>
            </a:r>
            <a:r>
              <a:rPr kumimoji="0" lang="en-US" altLang="en-US" sz="2000" b="0" i="0" u="none" strike="noStrike" cap="none" normalizeH="0" baseline="0">
                <a:ln>
                  <a:noFill/>
                </a:ln>
                <a:effectLst/>
                <a:latin typeface="Cambria"/>
                <a:ea typeface="Cambria"/>
              </a:rPr>
              <a:t> mean that the child or parents have no confidentiality. It means confidentiality, privilege, and reporting expectations must be explained </a:t>
            </a:r>
            <a:r>
              <a:rPr kumimoji="0" lang="en-US" altLang="en-US" sz="2000" b="1" i="0" u="none" strike="noStrike" cap="none" normalizeH="0" baseline="0">
                <a:ln>
                  <a:noFill/>
                </a:ln>
                <a:effectLst/>
                <a:latin typeface="Cambria"/>
                <a:ea typeface="Cambria"/>
              </a:rPr>
              <a:t>precisely at the outset</a:t>
            </a:r>
            <a:r>
              <a:rPr kumimoji="0" lang="en-US" altLang="en-US" sz="2000" b="0" i="0" u="none" strike="noStrike" cap="none" normalizeH="0" baseline="0">
                <a:ln>
                  <a:noFill/>
                </a:ln>
                <a:effectLst/>
                <a:latin typeface="Cambria"/>
                <a:ea typeface="Cambria"/>
              </a:rPr>
              <a:t> and tailored to the governing law, court order, and provider’s ethical duties. </a:t>
            </a:r>
            <a:endParaRPr lang="en-US" altLang="en-US" sz="20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a:ln>
                  <a:noFill/>
                </a:ln>
                <a:effectLst/>
                <a:latin typeface="Cambria"/>
                <a:ea typeface="Cambria"/>
              </a:rPr>
              <a:t>The provider should not become a fact finder, custody evaluator, advocate, or enforcement arm of either party. </a:t>
            </a:r>
            <a:endParaRPr lang="en-US" altLang="en-US" sz="2000" b="0" i="0" u="none" strike="noStrike" cap="none" normalizeH="0" baseline="0">
              <a:ln>
                <a:noFill/>
              </a:ln>
              <a:effectLst/>
              <a:latin typeface="Cambria"/>
              <a:ea typeface="Cambria"/>
            </a:endParaRPr>
          </a:p>
        </p:txBody>
      </p:sp>
    </p:spTree>
    <p:extLst>
      <p:ext uri="{BB962C8B-B14F-4D97-AF65-F5344CB8AC3E}">
        <p14:creationId xmlns:p14="http://schemas.microsoft.com/office/powerpoint/2010/main" val="907479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E224-D5CA-1327-960A-04DC535FB5FA}"/>
              </a:ext>
            </a:extLst>
          </p:cNvPr>
          <p:cNvSpPr>
            <a:spLocks noGrp="1"/>
          </p:cNvSpPr>
          <p:nvPr>
            <p:ph type="title"/>
          </p:nvPr>
        </p:nvSpPr>
        <p:spPr>
          <a:xfrm>
            <a:off x="1145482" y="350181"/>
            <a:ext cx="9904805" cy="684133"/>
          </a:xfrm>
        </p:spPr>
        <p:txBody>
          <a:bodyPr>
            <a:normAutofit/>
          </a:bodyPr>
          <a:lstStyle/>
          <a:p>
            <a:r>
              <a:rPr lang="en-US" sz="3600">
                <a:latin typeface="Raleway SemiBold"/>
              </a:rPr>
              <a:t>The Court Order Is Part of the Intervention </a:t>
            </a:r>
          </a:p>
        </p:txBody>
      </p:sp>
      <p:sp>
        <p:nvSpPr>
          <p:cNvPr id="5" name="Slide Number Placeholder 4">
            <a:extLst>
              <a:ext uri="{FF2B5EF4-FFF2-40B4-BE49-F238E27FC236}">
                <a16:creationId xmlns:a16="http://schemas.microsoft.com/office/drawing/2014/main" id="{FC0BED86-6994-53D7-1339-AB4ADE2B112F}"/>
              </a:ext>
            </a:extLst>
          </p:cNvPr>
          <p:cNvSpPr>
            <a:spLocks noGrp="1"/>
          </p:cNvSpPr>
          <p:nvPr>
            <p:ph type="sldNum" sz="quarter" idx="12"/>
          </p:nvPr>
        </p:nvSpPr>
        <p:spPr/>
        <p:txBody>
          <a:bodyPr/>
          <a:lstStyle/>
          <a:p>
            <a:fld id="{33AB4013-E62A-FD47-8DF1-A95BB9F79CBE}" type="slidenum">
              <a:rPr lang="en-US" smtClean="0"/>
              <a:pPr/>
              <a:t>17</a:t>
            </a:fld>
            <a:endParaRPr lang="en-US"/>
          </a:p>
        </p:txBody>
      </p:sp>
      <p:graphicFrame>
        <p:nvGraphicFramePr>
          <p:cNvPr id="6" name="Table 5">
            <a:extLst>
              <a:ext uri="{FF2B5EF4-FFF2-40B4-BE49-F238E27FC236}">
                <a16:creationId xmlns:a16="http://schemas.microsoft.com/office/drawing/2014/main" id="{0971970D-27A6-CC8D-4A3A-9160867C1C30}"/>
              </a:ext>
            </a:extLst>
          </p:cNvPr>
          <p:cNvGraphicFramePr>
            <a:graphicFrameLocks noGrp="1"/>
          </p:cNvGraphicFramePr>
          <p:nvPr>
            <p:extLst>
              <p:ext uri="{D42A27DB-BD31-4B8C-83A1-F6EECF244321}">
                <p14:modId xmlns:p14="http://schemas.microsoft.com/office/powerpoint/2010/main" val="2634234770"/>
              </p:ext>
            </p:extLst>
          </p:nvPr>
        </p:nvGraphicFramePr>
        <p:xfrm>
          <a:off x="1148080" y="1280160"/>
          <a:ext cx="9892294" cy="4211320"/>
        </p:xfrm>
        <a:graphic>
          <a:graphicData uri="http://schemas.openxmlformats.org/drawingml/2006/table">
            <a:tbl>
              <a:tblPr firstRow="1" bandRow="1">
                <a:tableStyleId>{5C22544A-7EE6-4342-B048-85BDC9FD1C3A}</a:tableStyleId>
              </a:tblPr>
              <a:tblGrid>
                <a:gridCol w="4986421">
                  <a:extLst>
                    <a:ext uri="{9D8B030D-6E8A-4147-A177-3AD203B41FA5}">
                      <a16:colId xmlns:a16="http://schemas.microsoft.com/office/drawing/2014/main" val="1282710284"/>
                    </a:ext>
                  </a:extLst>
                </a:gridCol>
                <a:gridCol w="4905873">
                  <a:extLst>
                    <a:ext uri="{9D8B030D-6E8A-4147-A177-3AD203B41FA5}">
                      <a16:colId xmlns:a16="http://schemas.microsoft.com/office/drawing/2014/main" val="3942973264"/>
                    </a:ext>
                  </a:extLst>
                </a:gridCol>
              </a:tblGrid>
              <a:tr h="370840">
                <a:tc>
                  <a:txBody>
                    <a:bodyPr/>
                    <a:lstStyle/>
                    <a:p>
                      <a:r>
                        <a:rPr lang="en-US" sz="1800" b="1" i="0" kern="1200">
                          <a:solidFill>
                            <a:schemeClr val="lt1"/>
                          </a:solidFill>
                          <a:effectLst/>
                          <a:latin typeface="+mn-lt"/>
                          <a:ea typeface="+mn-ea"/>
                          <a:cs typeface="+mn-cs"/>
                        </a:rPr>
                        <a:t>Orders that help</a:t>
                      </a:r>
                      <a:r>
                        <a:rPr lang="en-US" sz="1800" b="0" i="0" kern="1200">
                          <a:solidFill>
                            <a:schemeClr val="lt1"/>
                          </a:solidFill>
                          <a:effectLst/>
                          <a:latin typeface="+mn-lt"/>
                          <a:ea typeface="+mn-ea"/>
                          <a:cs typeface="+mn-cs"/>
                        </a:rPr>
                        <a:t> </a:t>
                      </a:r>
                      <a:endParaRPr lang="en-US">
                        <a:solidFill>
                          <a:schemeClr val="lt1"/>
                        </a:solidFill>
                      </a:endParaRPr>
                    </a:p>
                  </a:txBody>
                  <a:tcPr/>
                </a:tc>
                <a:tc>
                  <a:txBody>
                    <a:bodyPr/>
                    <a:lstStyle/>
                    <a:p>
                      <a:r>
                        <a:rPr lang="en-US" sz="1800" b="1" i="0" kern="1200">
                          <a:solidFill>
                            <a:schemeClr val="lt1"/>
                          </a:solidFill>
                          <a:effectLst/>
                          <a:latin typeface="+mn-lt"/>
                          <a:ea typeface="+mn-ea"/>
                          <a:cs typeface="+mn-cs"/>
                        </a:rPr>
                        <a:t>Orders that hinder</a:t>
                      </a:r>
                      <a:r>
                        <a:rPr lang="en-US" sz="1800" b="0" i="0" kern="1200">
                          <a:solidFill>
                            <a:schemeClr val="lt1"/>
                          </a:solidFill>
                          <a:effectLst/>
                          <a:latin typeface="+mn-lt"/>
                          <a:ea typeface="+mn-ea"/>
                          <a:cs typeface="+mn-cs"/>
                        </a:rPr>
                        <a:t> </a:t>
                      </a:r>
                      <a:endParaRPr lang="en-US"/>
                    </a:p>
                  </a:txBody>
                  <a:tcPr/>
                </a:tc>
                <a:extLst>
                  <a:ext uri="{0D108BD9-81ED-4DB2-BD59-A6C34878D82A}">
                    <a16:rowId xmlns:a16="http://schemas.microsoft.com/office/drawing/2014/main" val="1995817198"/>
                  </a:ext>
                </a:extLst>
              </a:tr>
              <a:tr h="370840">
                <a:tc>
                  <a:txBody>
                    <a:bodyPr/>
                    <a:lstStyle/>
                    <a:p>
                      <a:r>
                        <a:rPr lang="en-US" sz="1800" b="0" i="0" kern="1200">
                          <a:solidFill>
                            <a:schemeClr val="dk1"/>
                          </a:solidFill>
                          <a:effectLst/>
                          <a:latin typeface="+mn-lt"/>
                          <a:ea typeface="+mn-ea"/>
                          <a:cs typeface="+mn-cs"/>
                        </a:rPr>
                        <a:t>State the purpose, scope, and provider role </a:t>
                      </a:r>
                      <a:endParaRPr lang="en-US"/>
                    </a:p>
                  </a:txBody>
                  <a:tcPr/>
                </a:tc>
                <a:tc>
                  <a:txBody>
                    <a:bodyPr/>
                    <a:lstStyle/>
                    <a:p>
                      <a:r>
                        <a:rPr lang="en-US" sz="1800" b="0" i="0" kern="1200">
                          <a:solidFill>
                            <a:schemeClr val="dk1"/>
                          </a:solidFill>
                          <a:effectLst/>
                          <a:latin typeface="+mn-lt"/>
                          <a:ea typeface="+mn-ea"/>
                          <a:cs typeface="+mn-cs"/>
                        </a:rPr>
                        <a:t>Say only “the parties shall participate in reunification therapy” </a:t>
                      </a:r>
                      <a:endParaRPr lang="en-US"/>
                    </a:p>
                  </a:txBody>
                  <a:tcPr/>
                </a:tc>
                <a:extLst>
                  <a:ext uri="{0D108BD9-81ED-4DB2-BD59-A6C34878D82A}">
                    <a16:rowId xmlns:a16="http://schemas.microsoft.com/office/drawing/2014/main" val="1379676105"/>
                  </a:ext>
                </a:extLst>
              </a:tr>
              <a:tr h="370840">
                <a:tc>
                  <a:txBody>
                    <a:bodyPr/>
                    <a:lstStyle/>
                    <a:p>
                      <a:r>
                        <a:rPr lang="en-US" sz="1800" b="0" i="0" kern="1200">
                          <a:solidFill>
                            <a:schemeClr val="dk1"/>
                          </a:solidFill>
                          <a:effectLst/>
                          <a:latin typeface="+mn-lt"/>
                          <a:ea typeface="+mn-ea"/>
                          <a:cs typeface="+mn-cs"/>
                        </a:rPr>
                        <a:t>Identify who must participate and what each must do </a:t>
                      </a:r>
                      <a:endParaRPr lang="en-US"/>
                    </a:p>
                  </a:txBody>
                  <a:tcPr/>
                </a:tc>
                <a:tc>
                  <a:txBody>
                    <a:bodyPr/>
                    <a:lstStyle/>
                    <a:p>
                      <a:r>
                        <a:rPr lang="en-US" sz="1800" b="0" i="0" kern="1200">
                          <a:solidFill>
                            <a:schemeClr val="dk1"/>
                          </a:solidFill>
                          <a:effectLst/>
                          <a:latin typeface="+mn-lt"/>
                          <a:ea typeface="+mn-ea"/>
                          <a:cs typeface="+mn-cs"/>
                        </a:rPr>
                        <a:t>Place all responsibility on the child or one parent </a:t>
                      </a:r>
                      <a:endParaRPr lang="en-US"/>
                    </a:p>
                  </a:txBody>
                  <a:tcPr/>
                </a:tc>
                <a:extLst>
                  <a:ext uri="{0D108BD9-81ED-4DB2-BD59-A6C34878D82A}">
                    <a16:rowId xmlns:a16="http://schemas.microsoft.com/office/drawing/2014/main" val="1803179888"/>
                  </a:ext>
                </a:extLst>
              </a:tr>
              <a:tr h="370840">
                <a:tc>
                  <a:txBody>
                    <a:bodyPr/>
                    <a:lstStyle/>
                    <a:p>
                      <a:r>
                        <a:rPr lang="en-US" sz="1800" b="0" i="0" kern="1200">
                          <a:solidFill>
                            <a:schemeClr val="dk1"/>
                          </a:solidFill>
                          <a:effectLst/>
                          <a:latin typeface="+mn-lt"/>
                          <a:ea typeface="+mn-ea"/>
                          <a:cs typeface="+mn-cs"/>
                        </a:rPr>
                        <a:t>Define, releases,  </a:t>
                      </a:r>
                    </a:p>
                    <a:p>
                      <a:r>
                        <a:rPr lang="en-US" sz="1800" b="0" i="0" kern="1200">
                          <a:solidFill>
                            <a:schemeClr val="dk1"/>
                          </a:solidFill>
                          <a:effectLst/>
                          <a:latin typeface="+mn-lt"/>
                          <a:ea typeface="+mn-ea"/>
                          <a:cs typeface="+mn-cs"/>
                        </a:rPr>
                        <a:t>permitted communications, and reporting limits </a:t>
                      </a:r>
                      <a:endParaRPr lang="en-US"/>
                    </a:p>
                  </a:txBody>
                  <a:tcPr/>
                </a:tc>
                <a:tc>
                  <a:txBody>
                    <a:bodyPr/>
                    <a:lstStyle/>
                    <a:p>
                      <a:r>
                        <a:rPr lang="en-US" sz="1800" b="0" i="0" kern="1200">
                          <a:solidFill>
                            <a:schemeClr val="dk1"/>
                          </a:solidFill>
                          <a:effectLst/>
                          <a:latin typeface="+mn-lt"/>
                          <a:ea typeface="+mn-ea"/>
                          <a:cs typeface="+mn-cs"/>
                        </a:rPr>
                        <a:t>Leave confidentiality and reporting expectations vague </a:t>
                      </a:r>
                      <a:endParaRPr lang="en-US"/>
                    </a:p>
                  </a:txBody>
                  <a:tcPr/>
                </a:tc>
                <a:extLst>
                  <a:ext uri="{0D108BD9-81ED-4DB2-BD59-A6C34878D82A}">
                    <a16:rowId xmlns:a16="http://schemas.microsoft.com/office/drawing/2014/main" val="97372408"/>
                  </a:ext>
                </a:extLst>
              </a:tr>
              <a:tr h="370840">
                <a:tc>
                  <a:txBody>
                    <a:bodyPr/>
                    <a:lstStyle/>
                    <a:p>
                      <a:r>
                        <a:rPr lang="en-US" sz="1800" b="0" i="0" kern="1200">
                          <a:solidFill>
                            <a:schemeClr val="dk1"/>
                          </a:solidFill>
                          <a:effectLst/>
                          <a:latin typeface="+mn-lt"/>
                          <a:ea typeface="+mn-ea"/>
                          <a:cs typeface="+mn-cs"/>
                        </a:rPr>
                        <a:t>Establish a phased plan or authorize clinical pacing within guardrails </a:t>
                      </a:r>
                      <a:endParaRPr lang="en-US"/>
                    </a:p>
                  </a:txBody>
                  <a:tcPr/>
                </a:tc>
                <a:tc>
                  <a:txBody>
                    <a:bodyPr/>
                    <a:lstStyle/>
                    <a:p>
                      <a:r>
                        <a:rPr lang="en-US" sz="1800" b="0" i="0" kern="1200">
                          <a:solidFill>
                            <a:schemeClr val="dk1"/>
                          </a:solidFill>
                          <a:effectLst/>
                          <a:latin typeface="+mn-lt"/>
                          <a:ea typeface="+mn-ea"/>
                          <a:cs typeface="+mn-cs"/>
                        </a:rPr>
                        <a:t>Mandate an inflexible end result by a fixed date without review </a:t>
                      </a:r>
                      <a:endParaRPr lang="en-US"/>
                    </a:p>
                  </a:txBody>
                  <a:tcPr/>
                </a:tc>
                <a:extLst>
                  <a:ext uri="{0D108BD9-81ED-4DB2-BD59-A6C34878D82A}">
                    <a16:rowId xmlns:a16="http://schemas.microsoft.com/office/drawing/2014/main" val="1644867370"/>
                  </a:ext>
                </a:extLst>
              </a:tr>
              <a:tr h="370840">
                <a:tc>
                  <a:txBody>
                    <a:bodyPr/>
                    <a:lstStyle/>
                    <a:p>
                      <a:r>
                        <a:rPr lang="en-US" sz="1800" b="0" i="0" kern="1200">
                          <a:solidFill>
                            <a:schemeClr val="dk1"/>
                          </a:solidFill>
                          <a:effectLst/>
                          <a:latin typeface="+mn-lt"/>
                          <a:ea typeface="+mn-ea"/>
                          <a:cs typeface="+mn-cs"/>
                        </a:rPr>
                        <a:t>Provide review dates and a process for obstacles </a:t>
                      </a:r>
                      <a:endParaRPr lang="en-US"/>
                    </a:p>
                  </a:txBody>
                  <a:tcPr/>
                </a:tc>
                <a:tc>
                  <a:txBody>
                    <a:bodyPr/>
                    <a:lstStyle/>
                    <a:p>
                      <a:r>
                        <a:rPr lang="en-US" sz="1800" b="0" i="0" kern="1200">
                          <a:solidFill>
                            <a:schemeClr val="dk1"/>
                          </a:solidFill>
                          <a:effectLst/>
                          <a:latin typeface="+mn-lt"/>
                          <a:ea typeface="+mn-ea"/>
                          <a:cs typeface="+mn-cs"/>
                        </a:rPr>
                        <a:t>Require the provider to “report violations” without role clarity </a:t>
                      </a:r>
                      <a:endParaRPr lang="en-US"/>
                    </a:p>
                  </a:txBody>
                  <a:tcPr/>
                </a:tc>
                <a:extLst>
                  <a:ext uri="{0D108BD9-81ED-4DB2-BD59-A6C34878D82A}">
                    <a16:rowId xmlns:a16="http://schemas.microsoft.com/office/drawing/2014/main" val="3616587620"/>
                  </a:ext>
                </a:extLst>
              </a:tr>
              <a:tr h="370840">
                <a:tc>
                  <a:txBody>
                    <a:bodyPr/>
                    <a:lstStyle/>
                    <a:p>
                      <a:r>
                        <a:rPr lang="en-US" sz="1800" b="0" i="0" kern="1200">
                          <a:solidFill>
                            <a:schemeClr val="dk1"/>
                          </a:solidFill>
                          <a:effectLst/>
                          <a:latin typeface="+mn-lt"/>
                          <a:ea typeface="+mn-ea"/>
                          <a:cs typeface="+mn-cs"/>
                        </a:rPr>
                        <a:t>Coordinate with existing parenting provisions </a:t>
                      </a:r>
                      <a:endParaRPr lang="en-US"/>
                    </a:p>
                  </a:txBody>
                  <a:tcPr/>
                </a:tc>
                <a:tc>
                  <a:txBody>
                    <a:bodyPr/>
                    <a:lstStyle/>
                    <a:p>
                      <a:r>
                        <a:rPr lang="en-US" sz="1800" b="0" i="0" kern="1200">
                          <a:solidFill>
                            <a:schemeClr val="dk1"/>
                          </a:solidFill>
                          <a:effectLst/>
                          <a:latin typeface="+mn-lt"/>
                          <a:ea typeface="+mn-ea"/>
                          <a:cs typeface="+mn-cs"/>
                        </a:rPr>
                        <a:t>Conflict with the parenting plan or other pending orders </a:t>
                      </a:r>
                      <a:endParaRPr lang="en-US"/>
                    </a:p>
                  </a:txBody>
                  <a:tcPr/>
                </a:tc>
                <a:extLst>
                  <a:ext uri="{0D108BD9-81ED-4DB2-BD59-A6C34878D82A}">
                    <a16:rowId xmlns:a16="http://schemas.microsoft.com/office/drawing/2014/main" val="1460921812"/>
                  </a:ext>
                </a:extLst>
              </a:tr>
            </a:tbl>
          </a:graphicData>
        </a:graphic>
      </p:graphicFrame>
    </p:spTree>
    <p:extLst>
      <p:ext uri="{BB962C8B-B14F-4D97-AF65-F5344CB8AC3E}">
        <p14:creationId xmlns:p14="http://schemas.microsoft.com/office/powerpoint/2010/main" val="765194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EFCE5-5842-86B1-9608-8024C7679E40}"/>
              </a:ext>
            </a:extLst>
          </p:cNvPr>
          <p:cNvSpPr>
            <a:spLocks noGrp="1"/>
          </p:cNvSpPr>
          <p:nvPr>
            <p:ph type="title"/>
          </p:nvPr>
        </p:nvSpPr>
        <p:spPr>
          <a:xfrm>
            <a:off x="2179493" y="207065"/>
            <a:ext cx="8072229" cy="1159911"/>
          </a:xfrm>
          <a:ln w="57150">
            <a:solidFill>
              <a:srgbClr val="9DC8CD"/>
            </a:solidFill>
            <a:prstDash val="sysDot"/>
          </a:ln>
        </p:spPr>
        <p:txBody>
          <a:bodyPr>
            <a:normAutofit fontScale="90000"/>
          </a:bodyPr>
          <a:lstStyle/>
          <a:p>
            <a:pPr algn="ctr"/>
            <a:r>
              <a:rPr lang="en-US" sz="4000">
                <a:latin typeface="Raleway SemiBold"/>
              </a:rPr>
              <a:t>Model Components for a </a:t>
            </a:r>
            <a:br>
              <a:rPr lang="en-US" sz="4000">
                <a:latin typeface="Raleway SemiBold"/>
              </a:rPr>
            </a:br>
            <a:r>
              <a:rPr lang="en-US" sz="4000">
                <a:latin typeface="Raleway SemiBold"/>
              </a:rPr>
              <a:t>Reunification Referral/Order</a:t>
            </a:r>
            <a:r>
              <a:rPr lang="en-US">
                <a:latin typeface="Raleway SemiBold"/>
              </a:rPr>
              <a:t> </a:t>
            </a:r>
            <a:endParaRPr lang="en-US"/>
          </a:p>
        </p:txBody>
      </p:sp>
      <p:sp>
        <p:nvSpPr>
          <p:cNvPr id="5" name="Slide Number Placeholder 4">
            <a:extLst>
              <a:ext uri="{FF2B5EF4-FFF2-40B4-BE49-F238E27FC236}">
                <a16:creationId xmlns:a16="http://schemas.microsoft.com/office/drawing/2014/main" id="{1F2687B9-0EA1-88F7-10AD-AB6DF5A681CE}"/>
              </a:ext>
            </a:extLst>
          </p:cNvPr>
          <p:cNvSpPr>
            <a:spLocks noGrp="1"/>
          </p:cNvSpPr>
          <p:nvPr>
            <p:ph type="sldNum" sz="quarter" idx="12"/>
          </p:nvPr>
        </p:nvSpPr>
        <p:spPr/>
        <p:txBody>
          <a:bodyPr/>
          <a:lstStyle/>
          <a:p>
            <a:fld id="{33AB4013-E62A-FD47-8DF1-A95BB9F79CBE}" type="slidenum">
              <a:rPr lang="en-US" smtClean="0"/>
              <a:pPr/>
              <a:t>18</a:t>
            </a:fld>
            <a:endParaRPr lang="en-US"/>
          </a:p>
        </p:txBody>
      </p:sp>
      <p:sp>
        <p:nvSpPr>
          <p:cNvPr id="6" name="Rectangle 1">
            <a:extLst>
              <a:ext uri="{FF2B5EF4-FFF2-40B4-BE49-F238E27FC236}">
                <a16:creationId xmlns:a16="http://schemas.microsoft.com/office/drawing/2014/main" id="{A9A6CF9A-B92E-E204-715E-454FA48E7849}"/>
              </a:ext>
            </a:extLst>
          </p:cNvPr>
          <p:cNvSpPr>
            <a:spLocks noGrp="1" noChangeArrowheads="1"/>
          </p:cNvSpPr>
          <p:nvPr>
            <p:ph idx="1"/>
          </p:nvPr>
        </p:nvSpPr>
        <p:spPr bwMode="auto">
          <a:xfrm>
            <a:off x="349037" y="1595854"/>
            <a:ext cx="11725834" cy="458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solidFill>
                  <a:srgbClr val="6E9296"/>
                </a:solidFill>
                <a:effectLst/>
                <a:latin typeface="Calibri"/>
                <a:ea typeface="Calibri"/>
                <a:cs typeface="Calibri"/>
              </a:rPr>
              <a:t>A practical drafting checklist </a:t>
            </a:r>
            <a:endParaRPr lang="en-US" altLang="en-US" sz="2000" b="0" i="0" u="none" strike="noStrike" cap="none" normalizeH="0" baseline="0">
              <a:ln>
                <a:noFill/>
              </a:ln>
              <a:solidFill>
                <a:srgbClr val="6E9296"/>
              </a:solidFill>
              <a:effectLst/>
              <a:latin typeface="Calibri"/>
              <a:ea typeface="Calibri"/>
              <a:cs typeface="Calibri"/>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000" b="1" i="0" u="none" strike="noStrike" cap="none" normalizeH="0" baseline="0">
                <a:ln>
                  <a:noFill/>
                </a:ln>
                <a:solidFill>
                  <a:srgbClr val="133A60"/>
                </a:solidFill>
                <a:effectLst/>
                <a:latin typeface="Cambria"/>
                <a:ea typeface="Cambria"/>
              </a:rPr>
              <a:t>Purpose:</a:t>
            </a:r>
            <a:r>
              <a:rPr kumimoji="0" lang="en-US" altLang="en-US" sz="2000" b="0" i="0" u="none" strike="noStrike" cap="none" normalizeH="0" baseline="0">
                <a:ln>
                  <a:noFill/>
                </a:ln>
                <a:effectLst/>
                <a:latin typeface="Cambria"/>
                <a:ea typeface="Cambria"/>
              </a:rPr>
              <a:t> assessment, stabilization, contact restoration, relationship repair, or another defined purpose. </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000" b="1" i="0" u="none" strike="noStrike" cap="none" normalizeH="0" baseline="0">
                <a:ln>
                  <a:noFill/>
                </a:ln>
                <a:solidFill>
                  <a:srgbClr val="133A60"/>
                </a:solidFill>
                <a:effectLst/>
                <a:latin typeface="Cambria"/>
                <a:ea typeface="Cambria"/>
              </a:rPr>
              <a:t>Provider qualifications:</a:t>
            </a:r>
            <a:r>
              <a:rPr kumimoji="0" lang="en-US" altLang="en-US" sz="2000" b="0" i="0" u="none" strike="noStrike" cap="none" normalizeH="0" baseline="0">
                <a:ln>
                  <a:noFill/>
                </a:ln>
                <a:effectLst/>
                <a:latin typeface="Cambria"/>
                <a:ea typeface="Cambria"/>
              </a:rPr>
              <a:t> court-involved family work and relevant risk/trauma competence. </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000" b="1" i="0" u="none" strike="noStrike" cap="none" normalizeH="0" baseline="0">
                <a:ln>
                  <a:noFill/>
                </a:ln>
                <a:solidFill>
                  <a:srgbClr val="133A60"/>
                </a:solidFill>
                <a:effectLst/>
                <a:latin typeface="Cambria"/>
                <a:ea typeface="Cambria"/>
              </a:rPr>
              <a:t>Participants:</a:t>
            </a:r>
            <a:r>
              <a:rPr kumimoji="0" lang="en-US" altLang="en-US" sz="2000" b="0" i="0" u="none" strike="noStrike" cap="none" normalizeH="0" baseline="0">
                <a:ln>
                  <a:noFill/>
                </a:ln>
                <a:effectLst/>
                <a:latin typeface="Cambria"/>
                <a:ea typeface="Cambria"/>
              </a:rPr>
              <a:t> child, each parent, stepparents/partners, or other family members as clinically indicated. </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2000" b="1" i="0" u="none" strike="noStrike" cap="none" normalizeH="0" baseline="0">
                <a:ln>
                  <a:noFill/>
                </a:ln>
                <a:solidFill>
                  <a:srgbClr val="133A60"/>
                </a:solidFill>
                <a:effectLst/>
                <a:latin typeface="Cambria"/>
                <a:ea typeface="Cambria"/>
              </a:rPr>
              <a:t>Parallel obligations:</a:t>
            </a:r>
            <a:r>
              <a:rPr kumimoji="0" lang="en-US" altLang="en-US" sz="2000" b="0" i="0" u="none" strike="noStrike" cap="none" normalizeH="0" baseline="0">
                <a:ln>
                  <a:noFill/>
                </a:ln>
                <a:effectLst/>
                <a:latin typeface="Cambria"/>
                <a:ea typeface="Cambria"/>
              </a:rPr>
              <a:t> parent coaching, individual therapy, substance treatment, parenting education, or co-parenting work when appropriate. </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2000" b="1" i="0" u="none" strike="noStrike" cap="none" normalizeH="0" baseline="0">
                <a:ln>
                  <a:noFill/>
                </a:ln>
                <a:solidFill>
                  <a:srgbClr val="133A60"/>
                </a:solidFill>
                <a:effectLst/>
                <a:latin typeface="Cambria"/>
                <a:ea typeface="Cambria"/>
              </a:rPr>
              <a:t>Information protocol:</a:t>
            </a:r>
            <a:r>
              <a:rPr kumimoji="0" lang="en-US" altLang="en-US" sz="2000" b="0" i="0" u="none" strike="noStrike" cap="none" normalizeH="0" baseline="0">
                <a:ln>
                  <a:noFill/>
                </a:ln>
                <a:effectLst/>
                <a:latin typeface="Cambria"/>
                <a:ea typeface="Cambria"/>
              </a:rPr>
              <a:t> releases, permissible records, limits on ex </a:t>
            </a:r>
            <a:r>
              <a:rPr kumimoji="0" lang="en-US" altLang="en-US" sz="2000" b="0" i="0" u="none" strike="noStrike" cap="none" normalizeH="0" baseline="0" err="1">
                <a:ln>
                  <a:noFill/>
                </a:ln>
                <a:effectLst/>
                <a:latin typeface="Cambria"/>
                <a:ea typeface="Cambria"/>
              </a:rPr>
              <a:t>parte</a:t>
            </a:r>
            <a:r>
              <a:rPr kumimoji="0" lang="en-US" altLang="en-US" sz="2000" b="0" i="0" u="none" strike="noStrike" cap="none" normalizeH="0" baseline="0">
                <a:ln>
                  <a:noFill/>
                </a:ln>
                <a:effectLst/>
                <a:latin typeface="Cambria"/>
                <a:ea typeface="Cambria"/>
              </a:rPr>
              <a:t> contact, and status-report content. </a:t>
            </a:r>
          </a:p>
          <a:p>
            <a:pPr marL="0" marR="0" lvl="0" indent="0" algn="l" defTabSz="914400" rtl="0" eaLnBrk="0" fontAlgn="base" latinLnBrk="0" hangingPunct="0">
              <a:lnSpc>
                <a:spcPct val="100000"/>
              </a:lnSpc>
              <a:spcBef>
                <a:spcPct val="0"/>
              </a:spcBef>
              <a:spcAft>
                <a:spcPct val="0"/>
              </a:spcAft>
              <a:buClrTx/>
              <a:buSzTx/>
              <a:buFontTx/>
              <a:buAutoNum type="arabicPeriod" startAt="6"/>
              <a:tabLst/>
            </a:pPr>
            <a:r>
              <a:rPr kumimoji="0" lang="en-US" altLang="en-US" sz="2000" b="1" i="0" u="none" strike="noStrike" cap="none" normalizeH="0" baseline="0">
                <a:ln>
                  <a:noFill/>
                </a:ln>
                <a:solidFill>
                  <a:srgbClr val="133A60"/>
                </a:solidFill>
                <a:effectLst/>
                <a:latin typeface="Cambria"/>
                <a:ea typeface="Cambria"/>
              </a:rPr>
              <a:t>Contact plan:</a:t>
            </a:r>
            <a:r>
              <a:rPr kumimoji="0" lang="en-US" altLang="en-US" sz="2000" b="0" i="0" u="none" strike="noStrike" cap="none" normalizeH="0" baseline="0">
                <a:ln>
                  <a:noFill/>
                </a:ln>
                <a:solidFill>
                  <a:srgbClr val="133A60"/>
                </a:solidFill>
                <a:effectLst/>
                <a:latin typeface="Cambria"/>
                <a:ea typeface="Cambria"/>
              </a:rPr>
              <a:t> </a:t>
            </a:r>
            <a:r>
              <a:rPr kumimoji="0" lang="en-US" altLang="en-US" sz="2000" b="0" i="0" u="none" strike="noStrike" cap="none" normalizeH="0" baseline="0">
                <a:ln>
                  <a:noFill/>
                </a:ln>
                <a:effectLst/>
                <a:latin typeface="Cambria"/>
                <a:ea typeface="Cambria"/>
              </a:rPr>
              <a:t>starting point, progression criteria, supervision if ordered, transportation/exchange details, and contingency plan. </a:t>
            </a:r>
          </a:p>
          <a:p>
            <a:pPr marL="0" marR="0" lvl="0" indent="0" algn="l" defTabSz="914400" rtl="0" eaLnBrk="0" fontAlgn="base" latinLnBrk="0" hangingPunct="0">
              <a:lnSpc>
                <a:spcPct val="100000"/>
              </a:lnSpc>
              <a:spcBef>
                <a:spcPct val="0"/>
              </a:spcBef>
              <a:spcAft>
                <a:spcPct val="0"/>
              </a:spcAft>
              <a:buClrTx/>
              <a:buSzTx/>
              <a:buFontTx/>
              <a:buAutoNum type="arabicPeriod" startAt="7"/>
              <a:tabLst/>
            </a:pPr>
            <a:r>
              <a:rPr kumimoji="0" lang="en-US" altLang="en-US" sz="2000" b="1" i="0" u="none" strike="noStrike" cap="none" normalizeH="0" baseline="0">
                <a:ln>
                  <a:noFill/>
                </a:ln>
                <a:solidFill>
                  <a:srgbClr val="133A60"/>
                </a:solidFill>
                <a:effectLst/>
                <a:latin typeface="Cambria"/>
                <a:ea typeface="Cambria"/>
              </a:rPr>
              <a:t>Review mechanism:</a:t>
            </a:r>
            <a:r>
              <a:rPr kumimoji="0" lang="en-US" altLang="en-US" sz="2000" b="0" i="0" u="none" strike="noStrike" cap="none" normalizeH="0" baseline="0">
                <a:ln>
                  <a:noFill/>
                </a:ln>
                <a:effectLst/>
                <a:latin typeface="Cambria"/>
                <a:ea typeface="Cambria"/>
              </a:rPr>
              <a:t> early status review; procedure for impasse, missed sessions, or material safety concerns. </a:t>
            </a:r>
          </a:p>
          <a:p>
            <a:pPr marL="0" marR="0" lvl="0" indent="0" algn="l" defTabSz="914400" rtl="0" eaLnBrk="0" fontAlgn="base" latinLnBrk="0" hangingPunct="0">
              <a:lnSpc>
                <a:spcPct val="100000"/>
              </a:lnSpc>
              <a:spcBef>
                <a:spcPct val="0"/>
              </a:spcBef>
              <a:spcAft>
                <a:spcPct val="0"/>
              </a:spcAft>
              <a:buClrTx/>
              <a:buSzTx/>
              <a:buFontTx/>
              <a:buAutoNum type="arabicPeriod" startAt="8"/>
              <a:tabLst/>
            </a:pPr>
            <a:r>
              <a:rPr kumimoji="0" lang="en-US" altLang="en-US" sz="2000" b="1" i="0" u="none" strike="noStrike" cap="none" normalizeH="0" baseline="0">
                <a:ln>
                  <a:noFill/>
                </a:ln>
                <a:solidFill>
                  <a:srgbClr val="133A60"/>
                </a:solidFill>
                <a:effectLst/>
                <a:latin typeface="Cambria"/>
                <a:ea typeface="Cambria"/>
              </a:rPr>
              <a:t>Fees and access:</a:t>
            </a:r>
            <a:r>
              <a:rPr kumimoji="0" lang="en-US" altLang="en-US" sz="2000" b="0" i="0" u="none" strike="noStrike" cap="none" normalizeH="0" baseline="0">
                <a:ln>
                  <a:noFill/>
                </a:ln>
                <a:effectLst/>
                <a:latin typeface="Cambria"/>
                <a:ea typeface="Cambria"/>
              </a:rPr>
              <a:t> allocation, payment timing, insurance issues, and measures to prevent financial noncompliance from stopping care.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27744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6392-5232-F83A-5ED7-00321505921C}"/>
              </a:ext>
            </a:extLst>
          </p:cNvPr>
          <p:cNvSpPr>
            <a:spLocks noGrp="1"/>
          </p:cNvSpPr>
          <p:nvPr>
            <p:ph type="title"/>
          </p:nvPr>
        </p:nvSpPr>
        <p:spPr>
          <a:xfrm>
            <a:off x="444475" y="168938"/>
            <a:ext cx="11304812" cy="1339170"/>
          </a:xfrm>
        </p:spPr>
        <p:txBody>
          <a:bodyPr/>
          <a:lstStyle/>
          <a:p>
            <a:pPr algn="ctr"/>
            <a:r>
              <a:rPr lang="en-US">
                <a:latin typeface="Raleway SemiBold"/>
              </a:rPr>
              <a:t>The Lawyer’s Role: Advocate Without Escalating the Child’s Burden </a:t>
            </a:r>
          </a:p>
        </p:txBody>
      </p:sp>
      <p:sp>
        <p:nvSpPr>
          <p:cNvPr id="5" name="Slide Number Placeholder 4">
            <a:extLst>
              <a:ext uri="{FF2B5EF4-FFF2-40B4-BE49-F238E27FC236}">
                <a16:creationId xmlns:a16="http://schemas.microsoft.com/office/drawing/2014/main" id="{7EB3A4F5-B54D-F155-401A-BA6F074D7CE5}"/>
              </a:ext>
            </a:extLst>
          </p:cNvPr>
          <p:cNvSpPr>
            <a:spLocks noGrp="1"/>
          </p:cNvSpPr>
          <p:nvPr>
            <p:ph type="sldNum" sz="quarter" idx="12"/>
          </p:nvPr>
        </p:nvSpPr>
        <p:spPr/>
        <p:txBody>
          <a:bodyPr/>
          <a:lstStyle/>
          <a:p>
            <a:fld id="{33AB4013-E62A-FD47-8DF1-A95BB9F79CBE}" type="slidenum">
              <a:rPr lang="en-US" smtClean="0"/>
              <a:pPr/>
              <a:t>19</a:t>
            </a:fld>
            <a:endParaRPr lang="en-US"/>
          </a:p>
        </p:txBody>
      </p:sp>
      <p:graphicFrame>
        <p:nvGraphicFramePr>
          <p:cNvPr id="3" name="Table 2">
            <a:extLst>
              <a:ext uri="{FF2B5EF4-FFF2-40B4-BE49-F238E27FC236}">
                <a16:creationId xmlns:a16="http://schemas.microsoft.com/office/drawing/2014/main" id="{B9676A3A-85D0-2C8F-6DC1-1C48EAA2E2F8}"/>
              </a:ext>
            </a:extLst>
          </p:cNvPr>
          <p:cNvGraphicFramePr>
            <a:graphicFrameLocks noGrp="1"/>
          </p:cNvGraphicFramePr>
          <p:nvPr>
            <p:extLst>
              <p:ext uri="{D42A27DB-BD31-4B8C-83A1-F6EECF244321}">
                <p14:modId xmlns:p14="http://schemas.microsoft.com/office/powerpoint/2010/main" val="26432729"/>
              </p:ext>
            </p:extLst>
          </p:nvPr>
        </p:nvGraphicFramePr>
        <p:xfrm>
          <a:off x="20410" y="1707696"/>
          <a:ext cx="12158823" cy="5261775"/>
        </p:xfrm>
        <a:graphic>
          <a:graphicData uri="http://schemas.openxmlformats.org/drawingml/2006/table">
            <a:tbl>
              <a:tblPr firstRow="1" bandRow="1">
                <a:tableStyleId>{5C22544A-7EE6-4342-B048-85BDC9FD1C3A}</a:tableStyleId>
              </a:tblPr>
              <a:tblGrid>
                <a:gridCol w="6112565">
                  <a:extLst>
                    <a:ext uri="{9D8B030D-6E8A-4147-A177-3AD203B41FA5}">
                      <a16:colId xmlns:a16="http://schemas.microsoft.com/office/drawing/2014/main" val="3829813118"/>
                    </a:ext>
                  </a:extLst>
                </a:gridCol>
                <a:gridCol w="6046258">
                  <a:extLst>
                    <a:ext uri="{9D8B030D-6E8A-4147-A177-3AD203B41FA5}">
                      <a16:colId xmlns:a16="http://schemas.microsoft.com/office/drawing/2014/main" val="552543324"/>
                    </a:ext>
                  </a:extLst>
                </a:gridCol>
              </a:tblGrid>
              <a:tr h="811695">
                <a:tc>
                  <a:txBody>
                    <a:bodyPr/>
                    <a:lstStyle/>
                    <a:p>
                      <a:pPr lvl="0" algn="ctr">
                        <a:lnSpc>
                          <a:spcPct val="100000"/>
                        </a:lnSpc>
                        <a:spcBef>
                          <a:spcPts val="0"/>
                        </a:spcBef>
                        <a:spcAft>
                          <a:spcPts val="0"/>
                        </a:spcAft>
                        <a:buNone/>
                      </a:pPr>
                      <a:r>
                        <a:rPr lang="en-US" sz="2800" b="1" i="0" u="none" strike="noStrike" noProof="0">
                          <a:solidFill>
                            <a:srgbClr val="133A60"/>
                          </a:solidFill>
                          <a:latin typeface="Calibri"/>
                          <a:ea typeface="Calibri"/>
                          <a:cs typeface="Calibri"/>
                        </a:rPr>
                        <a:t>Counsel can improve the odds by: </a:t>
                      </a:r>
                      <a:endParaRPr lang="en-US" sz="2800" b="0" i="0" u="none" strike="noStrike" noProof="0">
                        <a:solidFill>
                          <a:srgbClr val="133A60"/>
                        </a:solidFill>
                        <a:latin typeface="Calibri"/>
                        <a:ea typeface="Calibri"/>
                        <a:cs typeface="Calibri"/>
                      </a:endParaRPr>
                    </a:p>
                    <a:p>
                      <a:pPr lvl="0">
                        <a:buNone/>
                      </a:pPr>
                      <a:endParaRPr lang="en-US"/>
                    </a:p>
                  </a:txBody>
                  <a:tcPr>
                    <a:solidFill>
                      <a:srgbClr val="EEE7E0"/>
                    </a:solidFill>
                  </a:tcPr>
                </a:tc>
                <a:tc>
                  <a:txBody>
                    <a:bodyPr/>
                    <a:lstStyle/>
                    <a:p>
                      <a:pPr lvl="0" algn="ctr">
                        <a:lnSpc>
                          <a:spcPct val="100000"/>
                        </a:lnSpc>
                        <a:spcBef>
                          <a:spcPts val="0"/>
                        </a:spcBef>
                        <a:spcAft>
                          <a:spcPts val="0"/>
                        </a:spcAft>
                        <a:buNone/>
                      </a:pPr>
                      <a:r>
                        <a:rPr lang="en-US" sz="2800" b="1" i="0" u="none" strike="noStrike" noProof="0">
                          <a:solidFill>
                            <a:srgbClr val="133A60"/>
                          </a:solidFill>
                          <a:latin typeface="Calibri"/>
                          <a:ea typeface="Calibri"/>
                          <a:cs typeface="Calibri"/>
                        </a:rPr>
                        <a:t>Counsel should avoid: </a:t>
                      </a:r>
                      <a:endParaRPr lang="en-US" sz="2800" b="0" i="0" u="none" strike="noStrike" noProof="0">
                        <a:solidFill>
                          <a:srgbClr val="133A60"/>
                        </a:solidFill>
                        <a:latin typeface="Calibri"/>
                        <a:ea typeface="Calibri"/>
                        <a:cs typeface="Calibri"/>
                      </a:endParaRPr>
                    </a:p>
                    <a:p>
                      <a:pPr lvl="0">
                        <a:buNone/>
                      </a:pPr>
                      <a:endParaRPr lang="en-US"/>
                    </a:p>
                  </a:txBody>
                  <a:tcPr>
                    <a:solidFill>
                      <a:srgbClr val="E6F4F5"/>
                    </a:solidFill>
                  </a:tcPr>
                </a:tc>
                <a:extLst>
                  <a:ext uri="{0D108BD9-81ED-4DB2-BD59-A6C34878D82A}">
                    <a16:rowId xmlns:a16="http://schemas.microsoft.com/office/drawing/2014/main" val="3549226417"/>
                  </a:ext>
                </a:extLst>
              </a:tr>
              <a:tr h="4343165">
                <a:tc>
                  <a:txBody>
                    <a:bodyPr/>
                    <a:lstStyle/>
                    <a:p>
                      <a:pPr marL="285750" marR="0" lvl="0" indent="0" algn="l">
                        <a:lnSpc>
                          <a:spcPct val="100000"/>
                        </a:lnSpc>
                        <a:spcBef>
                          <a:spcPct val="0"/>
                        </a:spcBef>
                        <a:spcAft>
                          <a:spcPct val="0"/>
                        </a:spcAft>
                        <a:buClr>
                          <a:srgbClr val="000000"/>
                        </a:buClr>
                        <a:buFont typeface="Arial"/>
                        <a:buChar char="•"/>
                      </a:pPr>
                      <a:r>
                        <a:rPr lang="en-US" sz="2200" b="0" i="0" u="none" strike="noStrike" noProof="0">
                          <a:solidFill>
                            <a:schemeClr val="tx1"/>
                          </a:solidFill>
                          <a:latin typeface="Cambria"/>
                          <a:ea typeface="Cambria"/>
                        </a:rPr>
                        <a:t>Giving the provider accurate, organized, and proportionate information. </a:t>
                      </a:r>
                      <a:endParaRPr lang="en-US" sz="2200" b="0" i="0" u="none" strike="noStrike" noProof="0">
                        <a:latin typeface="Cambria"/>
                        <a:ea typeface="Cambria"/>
                      </a:endParaRPr>
                    </a:p>
                    <a:p>
                      <a:pPr marL="285750" marR="0" lvl="0" indent="0" algn="l">
                        <a:lnSpc>
                          <a:spcPct val="100000"/>
                        </a:lnSpc>
                        <a:spcBef>
                          <a:spcPct val="0"/>
                        </a:spcBef>
                        <a:spcAft>
                          <a:spcPct val="0"/>
                        </a:spcAft>
                        <a:buClr>
                          <a:srgbClr val="000000"/>
                        </a:buClr>
                        <a:buFont typeface="Arial"/>
                        <a:buChar char="•"/>
                      </a:pPr>
                      <a:r>
                        <a:rPr lang="en-US" sz="2200" b="0" i="0" u="none" strike="noStrike" noProof="0">
                          <a:solidFill>
                            <a:schemeClr val="tx1"/>
                          </a:solidFill>
                          <a:latin typeface="Cambria"/>
                          <a:ea typeface="Cambria"/>
                        </a:rPr>
                        <a:t>Identifying specific barriers rather than submitting an unfiltered litigation archive. </a:t>
                      </a:r>
                      <a:endParaRPr lang="en-US" sz="2200" b="0" i="0" u="none" strike="noStrike" noProof="0">
                        <a:latin typeface="Cambria"/>
                        <a:ea typeface="Cambria"/>
                      </a:endParaRPr>
                    </a:p>
                    <a:p>
                      <a:pPr marL="285750" marR="0" lvl="0" indent="0" algn="l">
                        <a:lnSpc>
                          <a:spcPct val="100000"/>
                        </a:lnSpc>
                        <a:spcBef>
                          <a:spcPct val="0"/>
                        </a:spcBef>
                        <a:spcAft>
                          <a:spcPct val="0"/>
                        </a:spcAft>
                        <a:buClr>
                          <a:srgbClr val="000000"/>
                        </a:buClr>
                        <a:buFont typeface="Arial"/>
                        <a:buChar char="•"/>
                      </a:pPr>
                      <a:r>
                        <a:rPr lang="en-US" sz="2200" b="0" i="0" u="none" strike="noStrike" noProof="0">
                          <a:solidFill>
                            <a:schemeClr val="tx1"/>
                          </a:solidFill>
                          <a:latin typeface="Cambria"/>
                          <a:ea typeface="Cambria"/>
                        </a:rPr>
                        <a:t>Preparing the client for participation, accountability, and behavior change. </a:t>
                      </a:r>
                      <a:endParaRPr lang="en-US" sz="2200" b="0" i="0" u="none" strike="noStrike" noProof="0">
                        <a:latin typeface="Cambria"/>
                        <a:ea typeface="Cambria"/>
                      </a:endParaRPr>
                    </a:p>
                    <a:p>
                      <a:pPr marL="285750" marR="0" lvl="0" indent="0" algn="l">
                        <a:lnSpc>
                          <a:spcPct val="100000"/>
                        </a:lnSpc>
                        <a:spcBef>
                          <a:spcPct val="0"/>
                        </a:spcBef>
                        <a:spcAft>
                          <a:spcPct val="0"/>
                        </a:spcAft>
                        <a:buClr>
                          <a:srgbClr val="000000"/>
                        </a:buClr>
                        <a:buFont typeface="Arial"/>
                        <a:buChar char="•"/>
                      </a:pPr>
                      <a:r>
                        <a:rPr lang="en-US" sz="2200" b="0" i="0" u="none" strike="noStrike" noProof="0">
                          <a:solidFill>
                            <a:schemeClr val="tx1"/>
                          </a:solidFill>
                          <a:latin typeface="Cambria"/>
                          <a:ea typeface="Cambria"/>
                        </a:rPr>
                        <a:t>Explaining that treatment disclosures have limits and are not trial-preparation tools. </a:t>
                      </a:r>
                      <a:endParaRPr lang="en-US" sz="2200" b="0" i="0" u="none" strike="noStrike" noProof="0">
                        <a:latin typeface="Cambria"/>
                        <a:ea typeface="Cambria"/>
                      </a:endParaRPr>
                    </a:p>
                    <a:p>
                      <a:pPr marL="285750" marR="0" lvl="0" indent="0" algn="l">
                        <a:lnSpc>
                          <a:spcPct val="100000"/>
                        </a:lnSpc>
                        <a:spcBef>
                          <a:spcPct val="0"/>
                        </a:spcBef>
                        <a:spcAft>
                          <a:spcPct val="0"/>
                        </a:spcAft>
                        <a:buClr>
                          <a:srgbClr val="000000"/>
                        </a:buClr>
                        <a:buFont typeface="Arial"/>
                        <a:buChar char="•"/>
                      </a:pPr>
                      <a:r>
                        <a:rPr lang="en-US" sz="2200" b="0" i="0" u="none" strike="noStrike" noProof="0">
                          <a:solidFill>
                            <a:schemeClr val="tx1"/>
                          </a:solidFill>
                          <a:latin typeface="Cambria"/>
                          <a:ea typeface="Cambria"/>
                        </a:rPr>
                        <a:t>Discouraging pressure on the child to choose sides or carry adult messages. </a:t>
                      </a:r>
                      <a:endParaRPr lang="en-US" sz="2200" b="0" i="0" u="none" strike="noStrike" noProof="0">
                        <a:latin typeface="Cambria"/>
                        <a:ea typeface="Cambria"/>
                      </a:endParaRPr>
                    </a:p>
                    <a:p>
                      <a:pPr marL="285750" marR="0" lvl="0" indent="0" algn="l">
                        <a:lnSpc>
                          <a:spcPct val="100000"/>
                        </a:lnSpc>
                        <a:spcBef>
                          <a:spcPct val="0"/>
                        </a:spcBef>
                        <a:spcAft>
                          <a:spcPct val="0"/>
                        </a:spcAft>
                        <a:buClr>
                          <a:srgbClr val="000000"/>
                        </a:buClr>
                        <a:buFont typeface="Arial"/>
                        <a:buChar char="•"/>
                      </a:pPr>
                      <a:r>
                        <a:rPr lang="en-US" sz="2200" b="0" i="0" u="none" strike="noStrike" noProof="0">
                          <a:solidFill>
                            <a:schemeClr val="tx1"/>
                          </a:solidFill>
                          <a:latin typeface="Cambria"/>
                          <a:ea typeface="Cambria"/>
                        </a:rPr>
                        <a:t>Seeking focused enforcement and support measures rather than reflexive escalation.</a:t>
                      </a:r>
                      <a:endParaRPr lang="en-US" sz="2200"/>
                    </a:p>
                  </a:txBody>
                  <a:tcPr>
                    <a:solidFill>
                      <a:srgbClr val="E6F4F5"/>
                    </a:solidFill>
                  </a:tcPr>
                </a:tc>
                <a:tc>
                  <a:txBody>
                    <a:bodyPr/>
                    <a:lstStyle/>
                    <a:p>
                      <a:pPr marL="285750" marR="0" lvl="0" indent="0" algn="l">
                        <a:lnSpc>
                          <a:spcPct val="100000"/>
                        </a:lnSpc>
                        <a:spcBef>
                          <a:spcPct val="0"/>
                        </a:spcBef>
                        <a:spcAft>
                          <a:spcPct val="0"/>
                        </a:spcAft>
                        <a:buClr>
                          <a:srgbClr val="000000"/>
                        </a:buClr>
                        <a:buFont typeface="Arial"/>
                        <a:buChar char="•"/>
                      </a:pPr>
                      <a:r>
                        <a:rPr lang="en-US" sz="2400" b="0" i="0" u="none" strike="noStrike" noProof="0">
                          <a:solidFill>
                            <a:schemeClr val="tx1"/>
                          </a:solidFill>
                          <a:latin typeface="Cambria"/>
                          <a:ea typeface="Cambria"/>
                        </a:rPr>
                        <a:t>Recruiting a therapist as an expert witness through the back door; </a:t>
                      </a:r>
                      <a:endParaRPr lang="en-US" sz="2400" b="0" i="0" u="none" strike="noStrike" noProof="0">
                        <a:latin typeface="Cambria"/>
                        <a:ea typeface="Cambria"/>
                      </a:endParaRPr>
                    </a:p>
                    <a:p>
                      <a:pPr marL="285750" marR="0" lvl="0" indent="0" algn="l">
                        <a:lnSpc>
                          <a:spcPct val="100000"/>
                        </a:lnSpc>
                        <a:spcBef>
                          <a:spcPct val="0"/>
                        </a:spcBef>
                        <a:spcAft>
                          <a:spcPct val="0"/>
                        </a:spcAft>
                        <a:buClr>
                          <a:srgbClr val="000000"/>
                        </a:buClr>
                        <a:buFont typeface="Arial"/>
                        <a:buChar char="•"/>
                      </a:pPr>
                      <a:r>
                        <a:rPr lang="en-US" sz="2400" b="0" i="0" u="none" strike="noStrike" noProof="0">
                          <a:solidFill>
                            <a:schemeClr val="tx1"/>
                          </a:solidFill>
                          <a:latin typeface="Cambria"/>
                          <a:ea typeface="Cambria"/>
                        </a:rPr>
                        <a:t>Equating a missed clinical milestone with bad faith without context; </a:t>
                      </a:r>
                      <a:endParaRPr lang="en-US" sz="2400" b="0" i="0" u="none" strike="noStrike" noProof="0">
                        <a:latin typeface="Cambria"/>
                        <a:ea typeface="Cambria"/>
                      </a:endParaRPr>
                    </a:p>
                    <a:p>
                      <a:pPr marL="285750" marR="0" lvl="0" indent="0" algn="l">
                        <a:lnSpc>
                          <a:spcPct val="100000"/>
                        </a:lnSpc>
                        <a:spcBef>
                          <a:spcPct val="0"/>
                        </a:spcBef>
                        <a:spcAft>
                          <a:spcPct val="0"/>
                        </a:spcAft>
                        <a:buClr>
                          <a:srgbClr val="000000"/>
                        </a:buClr>
                        <a:buFont typeface="Arial"/>
                        <a:buChar char="•"/>
                      </a:pPr>
                      <a:r>
                        <a:rPr lang="en-US" sz="2400" b="0" i="0" u="none" strike="noStrike" noProof="0">
                          <a:solidFill>
                            <a:schemeClr val="tx1"/>
                          </a:solidFill>
                          <a:latin typeface="Cambria"/>
                          <a:ea typeface="Cambria"/>
                        </a:rPr>
                        <a:t>Using a child’s statement as a litigation slogan; and </a:t>
                      </a:r>
                      <a:endParaRPr lang="en-US" sz="2400" b="0" i="0" u="none" strike="noStrike" noProof="0">
                        <a:latin typeface="Cambria"/>
                        <a:ea typeface="Cambria"/>
                      </a:endParaRPr>
                    </a:p>
                    <a:p>
                      <a:pPr marL="285750" marR="0" lvl="0" indent="0" algn="l">
                        <a:lnSpc>
                          <a:spcPct val="100000"/>
                        </a:lnSpc>
                        <a:spcBef>
                          <a:spcPct val="0"/>
                        </a:spcBef>
                        <a:spcAft>
                          <a:spcPct val="0"/>
                        </a:spcAft>
                        <a:buClr>
                          <a:srgbClr val="000000"/>
                        </a:buClr>
                        <a:buFont typeface="Arial"/>
                        <a:buChar char="•"/>
                      </a:pPr>
                      <a:r>
                        <a:rPr lang="en-US" sz="2400" b="0" i="0" u="none" strike="noStrike" noProof="0">
                          <a:solidFill>
                            <a:schemeClr val="tx1"/>
                          </a:solidFill>
                          <a:latin typeface="Cambria"/>
                          <a:ea typeface="Cambria"/>
                        </a:rPr>
                        <a:t>Treating a therapeutic process as proof of a favored legal narrative. </a:t>
                      </a:r>
                      <a:endParaRPr lang="en-US" sz="2400" b="0" i="0" u="none" strike="noStrike" noProof="0">
                        <a:latin typeface="Cambria"/>
                        <a:ea typeface="Cambria"/>
                      </a:endParaRPr>
                    </a:p>
                    <a:p>
                      <a:pPr lvl="0">
                        <a:buNone/>
                      </a:pPr>
                      <a:endParaRPr lang="en-US"/>
                    </a:p>
                  </a:txBody>
                  <a:tcPr>
                    <a:solidFill>
                      <a:srgbClr val="EEE7E0"/>
                    </a:solidFill>
                  </a:tcPr>
                </a:tc>
                <a:extLst>
                  <a:ext uri="{0D108BD9-81ED-4DB2-BD59-A6C34878D82A}">
                    <a16:rowId xmlns:a16="http://schemas.microsoft.com/office/drawing/2014/main" val="1166805662"/>
                  </a:ext>
                </a:extLst>
              </a:tr>
            </a:tbl>
          </a:graphicData>
        </a:graphic>
      </p:graphicFrame>
    </p:spTree>
    <p:extLst>
      <p:ext uri="{BB962C8B-B14F-4D97-AF65-F5344CB8AC3E}">
        <p14:creationId xmlns:p14="http://schemas.microsoft.com/office/powerpoint/2010/main" val="1556147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1E350-86AD-2F57-943A-0AD840D455A1}"/>
              </a:ext>
            </a:extLst>
          </p:cNvPr>
          <p:cNvSpPr>
            <a:spLocks noGrp="1"/>
          </p:cNvSpPr>
          <p:nvPr>
            <p:ph type="title"/>
          </p:nvPr>
        </p:nvSpPr>
        <p:spPr>
          <a:xfrm>
            <a:off x="838200" y="365125"/>
            <a:ext cx="10515600" cy="1325563"/>
          </a:xfrm>
        </p:spPr>
        <p:txBody>
          <a:bodyPr anchor="ctr">
            <a:normAutofit/>
          </a:bodyPr>
          <a:lstStyle/>
          <a:p>
            <a:r>
              <a:rPr lang="en-US"/>
              <a:t>Parallel Parent Work: The Often-Missing Intervention </a:t>
            </a:r>
          </a:p>
        </p:txBody>
      </p:sp>
      <p:sp>
        <p:nvSpPr>
          <p:cNvPr id="6" name="Rectangle 1">
            <a:extLst>
              <a:ext uri="{FF2B5EF4-FFF2-40B4-BE49-F238E27FC236}">
                <a16:creationId xmlns:a16="http://schemas.microsoft.com/office/drawing/2014/main" id="{436F5265-624E-BAD8-E62A-D136C3940FA9}"/>
              </a:ext>
            </a:extLst>
          </p:cNvPr>
          <p:cNvSpPr>
            <a:spLocks noGrp="1" noChangeArrowheads="1"/>
          </p:cNvSpPr>
          <p:nvPr>
            <p:ph sz="half" idx="1"/>
          </p:nvPr>
        </p:nvSpPr>
        <p:spPr bwMode="auto">
          <a:xfrm>
            <a:off x="838200" y="1825625"/>
            <a:ext cx="5181600" cy="364724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rtlCol="0" anchor="t" anchorCtr="0" compatLnSpc="1">
            <a:prstTxWarp prst="textNoShape">
              <a:avLst/>
            </a:prstTxWarp>
            <a:normAutofit fontScale="92500" lnSpcReduction="2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en-US" altLang="en-US" sz="2400" b="1" i="0" u="none" strike="noStrike" cap="none" normalizeH="0" baseline="0">
                <a:ln>
                  <a:noFill/>
                </a:ln>
                <a:solidFill>
                  <a:srgbClr val="0F1728"/>
                </a:solidFill>
                <a:effectLst/>
                <a:latin typeface="Arial"/>
                <a:cs typeface="Arial"/>
              </a:rPr>
              <a:t>Contact repair requires adults to do adult work </a:t>
            </a:r>
            <a:endParaRPr lang="en-US" altLang="en-US" sz="2400" i="0" u="none" strike="noStrike" cap="none" normalizeH="0" baseline="0">
              <a:ln>
                <a:noFill/>
              </a:ln>
              <a:solidFill>
                <a:srgbClr val="0F1728"/>
              </a:solidFill>
              <a:effectLst/>
              <a:latin typeface="Arial"/>
              <a:cs typeface="Arial"/>
            </a:endParaRPr>
          </a:p>
          <a:p>
            <a:pPr marL="0" indent="0">
              <a:spcAft>
                <a:spcPts val="600"/>
              </a:spcAft>
              <a:buNone/>
            </a:pPr>
            <a:endParaRPr lang="en-US" altLang="en-US" sz="2400">
              <a:solidFill>
                <a:srgbClr val="6E9296"/>
              </a:solidFill>
              <a:latin typeface="Arial"/>
              <a:cs typeface="Arial"/>
            </a:endParaRPr>
          </a:p>
          <a:p>
            <a:pPr marL="0" marR="0" lvl="0" indent="0" defTabSz="914400" rtl="0" eaLnBrk="0" fontAlgn="base" latinLnBrk="0" hangingPunct="0">
              <a:spcBef>
                <a:spcPct val="0"/>
              </a:spcBef>
              <a:spcAft>
                <a:spcPts val="600"/>
              </a:spcAft>
              <a:buClrTx/>
              <a:buSzTx/>
              <a:buFontTx/>
              <a:buNone/>
              <a:tabLst/>
            </a:pPr>
            <a:r>
              <a:rPr kumimoji="0" lang="en-US" altLang="en-US" sz="2400" b="1" i="0" u="none" strike="noStrike" cap="none" normalizeH="0" baseline="0">
                <a:ln>
                  <a:noFill/>
                </a:ln>
                <a:solidFill>
                  <a:srgbClr val="6E9296"/>
                </a:solidFill>
                <a:effectLst/>
                <a:latin typeface="Arial"/>
                <a:cs typeface="Arial"/>
              </a:rPr>
              <a:t>Reconnecting parent goals </a:t>
            </a:r>
            <a:endParaRPr lang="en-US" altLang="en-US" sz="2400" b="0" i="0" u="none" strike="noStrike" cap="none" normalizeH="0" baseline="0">
              <a:ln>
                <a:noFill/>
              </a:ln>
              <a:solidFill>
                <a:srgbClr val="6E9296"/>
              </a:solidFill>
              <a:effectLst/>
              <a:latin typeface="Arial"/>
              <a:cs typeface="Arial"/>
            </a:endParaRPr>
          </a:p>
          <a:p>
            <a:pPr marL="0" marR="0" lvl="0" indent="0" defTabSz="914400" rtl="0" eaLnBrk="0" fontAlgn="base" latinLnBrk="0" hangingPunct="0">
              <a:spcBef>
                <a:spcPct val="0"/>
              </a:spcBef>
              <a:spcAft>
                <a:spcPts val="600"/>
              </a:spcAft>
              <a:buClrTx/>
              <a:buSzTx/>
              <a:buFontTx/>
              <a:buChar char="•"/>
              <a:tabLst/>
            </a:pPr>
            <a:r>
              <a:rPr kumimoji="0" lang="en-US" altLang="en-US" sz="2400" b="0" i="0" u="none" strike="noStrike" cap="none" normalizeH="0" baseline="0">
                <a:ln>
                  <a:noFill/>
                </a:ln>
                <a:solidFill>
                  <a:schemeClr val="accent2"/>
                </a:solidFill>
                <a:effectLst/>
                <a:latin typeface="Arial"/>
                <a:cs typeface="Arial"/>
              </a:rPr>
              <a:t>Regulate before responding; </a:t>
            </a:r>
            <a:endParaRPr lang="en-US" altLang="en-US" sz="2400" b="0" i="0" u="none" strike="noStrike" cap="none" normalizeH="0" baseline="0">
              <a:ln>
                <a:noFill/>
              </a:ln>
              <a:solidFill>
                <a:schemeClr val="accent2"/>
              </a:solidFill>
              <a:effectLst/>
              <a:latin typeface="Arial"/>
              <a:cs typeface="Arial"/>
            </a:endParaRPr>
          </a:p>
          <a:p>
            <a:pPr marL="0" marR="0" lvl="0" indent="0" defTabSz="914400" rtl="0" eaLnBrk="0" fontAlgn="base" latinLnBrk="0" hangingPunct="0">
              <a:spcBef>
                <a:spcPct val="0"/>
              </a:spcBef>
              <a:spcAft>
                <a:spcPts val="600"/>
              </a:spcAft>
              <a:buClrTx/>
              <a:buSzTx/>
              <a:buFontTx/>
              <a:buChar char="•"/>
              <a:tabLst/>
            </a:pPr>
            <a:r>
              <a:rPr kumimoji="0" lang="en-US" altLang="en-US" sz="2400" b="0" i="0" u="none" strike="noStrike" cap="none" normalizeH="0" baseline="0">
                <a:ln>
                  <a:noFill/>
                </a:ln>
                <a:solidFill>
                  <a:schemeClr val="accent2"/>
                </a:solidFill>
                <a:effectLst/>
                <a:latin typeface="Arial"/>
                <a:cs typeface="Arial"/>
              </a:rPr>
              <a:t>Demonstrate reliability and predictability; </a:t>
            </a:r>
            <a:endParaRPr lang="en-US" altLang="en-US" sz="2400" b="0" i="0" u="none" strike="noStrike" cap="none" normalizeH="0" baseline="0">
              <a:ln>
                <a:noFill/>
              </a:ln>
              <a:solidFill>
                <a:schemeClr val="accent2"/>
              </a:solidFill>
              <a:effectLst/>
              <a:latin typeface="Arial"/>
              <a:cs typeface="Arial"/>
            </a:endParaRPr>
          </a:p>
          <a:p>
            <a:pPr marL="0" marR="0" lvl="0" indent="0" defTabSz="914400" rtl="0" eaLnBrk="0" fontAlgn="base" latinLnBrk="0" hangingPunct="0">
              <a:spcBef>
                <a:spcPct val="0"/>
              </a:spcBef>
              <a:spcAft>
                <a:spcPts val="600"/>
              </a:spcAft>
              <a:buClrTx/>
              <a:buSzTx/>
              <a:buFontTx/>
              <a:buChar char="•"/>
              <a:tabLst/>
            </a:pPr>
            <a:r>
              <a:rPr kumimoji="0" lang="en-US" altLang="en-US" sz="2400" b="0" i="0" u="none" strike="noStrike" cap="none" normalizeH="0" baseline="0">
                <a:ln>
                  <a:noFill/>
                </a:ln>
                <a:solidFill>
                  <a:schemeClr val="accent2"/>
                </a:solidFill>
                <a:effectLst/>
                <a:latin typeface="Arial"/>
                <a:cs typeface="Arial"/>
              </a:rPr>
              <a:t>Listen without demanding agreement; </a:t>
            </a:r>
            <a:endParaRPr lang="en-US" altLang="en-US" sz="2400" b="0" i="0" u="none" strike="noStrike" cap="none" normalizeH="0" baseline="0">
              <a:ln>
                <a:noFill/>
              </a:ln>
              <a:solidFill>
                <a:schemeClr val="accent2"/>
              </a:solidFill>
              <a:effectLst/>
              <a:latin typeface="Arial"/>
              <a:cs typeface="Arial"/>
            </a:endParaRPr>
          </a:p>
          <a:p>
            <a:pPr marL="0" marR="0" lvl="0" indent="0" defTabSz="914400" rtl="0" eaLnBrk="0" fontAlgn="base" latinLnBrk="0" hangingPunct="0">
              <a:spcBef>
                <a:spcPct val="0"/>
              </a:spcBef>
              <a:spcAft>
                <a:spcPts val="600"/>
              </a:spcAft>
              <a:buClrTx/>
              <a:buSzTx/>
              <a:buFontTx/>
              <a:buChar char="•"/>
              <a:tabLst/>
            </a:pPr>
            <a:r>
              <a:rPr kumimoji="0" lang="en-US" altLang="en-US" sz="2400" b="0" i="0" u="none" strike="noStrike" cap="none" normalizeH="0" baseline="0">
                <a:ln>
                  <a:noFill/>
                </a:ln>
                <a:solidFill>
                  <a:schemeClr val="accent2"/>
                </a:solidFill>
                <a:effectLst/>
                <a:latin typeface="Arial"/>
                <a:cs typeface="Arial"/>
              </a:rPr>
              <a:t>Acknowledge the child’s experience without litigating facts in the session; </a:t>
            </a:r>
            <a:endParaRPr lang="en-US" altLang="en-US" sz="2400" b="0" i="0" u="none" strike="noStrike" cap="none" normalizeH="0" baseline="0">
              <a:ln>
                <a:noFill/>
              </a:ln>
              <a:solidFill>
                <a:schemeClr val="accent2"/>
              </a:solidFill>
              <a:effectLst/>
              <a:latin typeface="Arial"/>
              <a:cs typeface="Arial"/>
            </a:endParaRPr>
          </a:p>
          <a:p>
            <a:pPr marL="0" marR="0" lvl="0" indent="0" defTabSz="914400" rtl="0" eaLnBrk="0" fontAlgn="base" latinLnBrk="0" hangingPunct="0">
              <a:spcBef>
                <a:spcPct val="0"/>
              </a:spcBef>
              <a:spcAft>
                <a:spcPts val="600"/>
              </a:spcAft>
              <a:buClrTx/>
              <a:buSzTx/>
              <a:buFontTx/>
              <a:buChar char="•"/>
              <a:tabLst/>
            </a:pPr>
            <a:r>
              <a:rPr kumimoji="0" lang="en-US" altLang="en-US" sz="2400" b="0" i="0" u="none" strike="noStrike" cap="none" normalizeH="0" baseline="0">
                <a:ln>
                  <a:noFill/>
                </a:ln>
                <a:solidFill>
                  <a:schemeClr val="accent2"/>
                </a:solidFill>
                <a:effectLst/>
                <a:latin typeface="Arial"/>
                <a:cs typeface="Arial"/>
              </a:rPr>
              <a:t>Avoid pressuring the child to show affection, loyalty, or rapid progress. </a:t>
            </a:r>
            <a:endParaRPr lang="en-US" altLang="en-US" sz="2400" b="0" i="0" u="none" strike="noStrike" cap="none" normalizeH="0" baseline="0">
              <a:ln>
                <a:noFill/>
              </a:ln>
              <a:solidFill>
                <a:schemeClr val="accent2"/>
              </a:solidFill>
              <a:effectLst/>
              <a:latin typeface="Arial"/>
              <a:cs typeface="Arial"/>
            </a:endParaRPr>
          </a:p>
          <a:p>
            <a:pPr marL="0" marR="0" lvl="0" indent="0" defTabSz="914400" rtl="0" eaLnBrk="0" fontAlgn="base" latinLnBrk="0" hangingPunct="0">
              <a:spcBef>
                <a:spcPct val="0"/>
              </a:spcBef>
              <a:spcAft>
                <a:spcPts val="600"/>
              </a:spcAft>
              <a:buClrTx/>
              <a:buSzTx/>
              <a:buFontTx/>
              <a:buNone/>
              <a:tabLst/>
            </a:pPr>
            <a:endParaRPr lang="en-US" altLang="en-US" sz="2400" b="0" i="0" u="none" strike="noStrike" cap="none" normalizeH="0" baseline="0">
              <a:ln>
                <a:noFill/>
              </a:ln>
              <a:solidFill>
                <a:schemeClr val="accent2"/>
              </a:solidFill>
              <a:effectLst/>
              <a:cs typeface="Arial"/>
            </a:endParaRPr>
          </a:p>
        </p:txBody>
      </p:sp>
      <p:sp>
        <p:nvSpPr>
          <p:cNvPr id="11" name="Content Placeholder 3">
            <a:extLst>
              <a:ext uri="{FF2B5EF4-FFF2-40B4-BE49-F238E27FC236}">
                <a16:creationId xmlns:a16="http://schemas.microsoft.com/office/drawing/2014/main" id="{4E2C7982-CF74-E50B-738F-A41750B0B915}"/>
              </a:ext>
            </a:extLst>
          </p:cNvPr>
          <p:cNvSpPr>
            <a:spLocks noGrp="1"/>
          </p:cNvSpPr>
          <p:nvPr>
            <p:ph sz="half" idx="2"/>
          </p:nvPr>
        </p:nvSpPr>
        <p:spPr>
          <a:xfrm>
            <a:off x="6095036" y="1610102"/>
            <a:ext cx="5905017" cy="3647241"/>
          </a:xfrm>
        </p:spPr>
        <p:txBody>
          <a:bodyPr vert="horz" lIns="91440" tIns="45720" rIns="91440" bIns="45720" rtlCol="0" anchor="t">
            <a:noAutofit/>
          </a:bodyPr>
          <a:lstStyle/>
          <a:p>
            <a:pPr marL="0" indent="0">
              <a:spcBef>
                <a:spcPct val="0"/>
              </a:spcBef>
              <a:spcAft>
                <a:spcPts val="600"/>
              </a:spcAft>
              <a:buNone/>
            </a:pPr>
            <a:r>
              <a:rPr lang="en-US" sz="2000">
                <a:solidFill>
                  <a:srgbClr val="6E9296"/>
                </a:solidFill>
                <a:latin typeface="Arial"/>
                <a:cs typeface="Arial"/>
              </a:rPr>
              <a:t>Other parent goals </a:t>
            </a:r>
            <a:endParaRPr lang="en-US" sz="2000" b="0">
              <a:solidFill>
                <a:srgbClr val="6E9296"/>
              </a:solidFill>
              <a:latin typeface="Arial"/>
              <a:cs typeface="Arial"/>
            </a:endParaRPr>
          </a:p>
          <a:p>
            <a:pPr indent="0">
              <a:spcBef>
                <a:spcPct val="0"/>
              </a:spcBef>
              <a:spcAft>
                <a:spcPts val="600"/>
              </a:spcAft>
            </a:pPr>
            <a:r>
              <a:rPr lang="en-US" sz="2000" b="0">
                <a:latin typeface="Arial"/>
                <a:cs typeface="Arial"/>
              </a:rPr>
              <a:t>Support attendance and reduce loyalty pressure; </a:t>
            </a:r>
          </a:p>
          <a:p>
            <a:pPr indent="0">
              <a:spcBef>
                <a:spcPct val="0"/>
              </a:spcBef>
              <a:spcAft>
                <a:spcPts val="600"/>
              </a:spcAft>
            </a:pPr>
            <a:r>
              <a:rPr lang="en-US" sz="2000" b="0">
                <a:latin typeface="Arial"/>
                <a:cs typeface="Arial"/>
              </a:rPr>
              <a:t>Avoid denigration, interrogation, coaching, and adult disclosures; </a:t>
            </a:r>
          </a:p>
          <a:p>
            <a:pPr indent="0">
              <a:spcBef>
                <a:spcPct val="0"/>
              </a:spcBef>
              <a:spcAft>
                <a:spcPts val="600"/>
              </a:spcAft>
            </a:pPr>
            <a:r>
              <a:rPr lang="en-US" sz="2000" b="0">
                <a:latin typeface="Arial"/>
                <a:cs typeface="Arial"/>
              </a:rPr>
              <a:t>Follow communication and transition protocols; </a:t>
            </a:r>
          </a:p>
          <a:p>
            <a:pPr indent="0">
              <a:spcBef>
                <a:spcPct val="0"/>
              </a:spcBef>
              <a:spcAft>
                <a:spcPts val="600"/>
              </a:spcAft>
            </a:pPr>
            <a:r>
              <a:rPr lang="en-US" sz="2000" b="0">
                <a:latin typeface="Arial"/>
                <a:cs typeface="Arial"/>
              </a:rPr>
              <a:t>Allow the child space to form and repair relationships safely. </a:t>
            </a:r>
          </a:p>
          <a:p>
            <a:pPr marL="0" indent="0">
              <a:spcBef>
                <a:spcPct val="0"/>
              </a:spcBef>
              <a:spcAft>
                <a:spcPts val="600"/>
              </a:spcAft>
              <a:buNone/>
            </a:pPr>
            <a:r>
              <a:rPr lang="en-US" sz="2000">
                <a:solidFill>
                  <a:srgbClr val="6E9296"/>
                </a:solidFill>
                <a:latin typeface="Arial"/>
                <a:cs typeface="Arial"/>
              </a:rPr>
              <a:t>Shared goals</a:t>
            </a:r>
            <a:r>
              <a:rPr lang="en-US" sz="2000">
                <a:latin typeface="Arial"/>
                <a:cs typeface="Arial"/>
              </a:rPr>
              <a:t> </a:t>
            </a:r>
            <a:endParaRPr lang="en-US" sz="2000" b="0">
              <a:latin typeface="Arial"/>
              <a:cs typeface="Arial"/>
            </a:endParaRPr>
          </a:p>
          <a:p>
            <a:pPr indent="0">
              <a:spcBef>
                <a:spcPct val="0"/>
              </a:spcBef>
              <a:spcAft>
                <a:spcPts val="600"/>
              </a:spcAft>
            </a:pPr>
            <a:r>
              <a:rPr lang="en-US" sz="2000" b="0">
                <a:latin typeface="Arial"/>
                <a:cs typeface="Arial"/>
              </a:rPr>
              <a:t>Keep the child out of adult conflict; </a:t>
            </a:r>
          </a:p>
          <a:p>
            <a:pPr indent="0">
              <a:spcBef>
                <a:spcPct val="0"/>
              </a:spcBef>
              <a:spcAft>
                <a:spcPts val="600"/>
              </a:spcAft>
            </a:pPr>
            <a:r>
              <a:rPr lang="en-US" sz="2000" b="0">
                <a:latin typeface="Arial"/>
                <a:cs typeface="Arial"/>
              </a:rPr>
              <a:t>Use neutral, structured communication; </a:t>
            </a:r>
          </a:p>
          <a:p>
            <a:pPr indent="0">
              <a:spcBef>
                <a:spcPct val="0"/>
              </a:spcBef>
              <a:spcAft>
                <a:spcPts val="600"/>
              </a:spcAft>
            </a:pPr>
            <a:r>
              <a:rPr lang="en-US" sz="2000" b="0">
                <a:latin typeface="Arial"/>
                <a:cs typeface="Arial"/>
              </a:rPr>
              <a:t>Protect routines, school, and supportive relationships. </a:t>
            </a:r>
          </a:p>
          <a:p>
            <a:endParaRPr lang="en-US"/>
          </a:p>
        </p:txBody>
      </p:sp>
      <p:sp>
        <p:nvSpPr>
          <p:cNvPr id="5" name="Slide Number Placeholder 4">
            <a:extLst>
              <a:ext uri="{FF2B5EF4-FFF2-40B4-BE49-F238E27FC236}">
                <a16:creationId xmlns:a16="http://schemas.microsoft.com/office/drawing/2014/main" id="{2088E650-9F04-E767-4413-826A13103A8A}"/>
              </a:ext>
            </a:extLst>
          </p:cNvPr>
          <p:cNvSpPr>
            <a:spLocks noGrp="1"/>
          </p:cNvSpPr>
          <p:nvPr>
            <p:ph type="sldNum" sz="quarter" idx="12"/>
          </p:nvPr>
        </p:nvSpPr>
        <p:spPr>
          <a:xfrm>
            <a:off x="838199" y="5991225"/>
            <a:ext cx="498232" cy="365125"/>
          </a:xfrm>
        </p:spPr>
        <p:txBody>
          <a:bodyPr>
            <a:normAutofit/>
          </a:bodyPr>
          <a:lstStyle/>
          <a:p>
            <a:pPr>
              <a:spcAft>
                <a:spcPts val="600"/>
              </a:spcAft>
            </a:pPr>
            <a:fld id="{33AB4013-E62A-FD47-8DF1-A95BB9F79CBE}" type="slidenum">
              <a:rPr lang="en-US" smtClean="0"/>
              <a:pPr>
                <a:spcAft>
                  <a:spcPts val="600"/>
                </a:spcAft>
              </a:pPr>
              <a:t>20</a:t>
            </a:fld>
            <a:endParaRPr lang="en-US"/>
          </a:p>
        </p:txBody>
      </p:sp>
      <p:sp>
        <p:nvSpPr>
          <p:cNvPr id="13" name="Date Placeholder 5">
            <a:extLst>
              <a:ext uri="{FF2B5EF4-FFF2-40B4-BE49-F238E27FC236}">
                <a16:creationId xmlns:a16="http://schemas.microsoft.com/office/drawing/2014/main" id="{4977DFF4-32FA-5581-32C0-C9CA27F0D314}"/>
              </a:ext>
            </a:extLst>
          </p:cNvPr>
          <p:cNvSpPr>
            <a:spLocks noGrp="1"/>
          </p:cNvSpPr>
          <p:nvPr>
            <p:ph type="dt" sz="half" idx="10"/>
          </p:nvPr>
        </p:nvSpPr>
        <p:spPr>
          <a:xfrm>
            <a:off x="1758461" y="5993667"/>
            <a:ext cx="2549767" cy="365125"/>
          </a:xfrm>
        </p:spPr>
        <p:txBody>
          <a:bodyPr/>
          <a:lstStyle/>
          <a:p>
            <a:endParaRPr lang="en-US"/>
          </a:p>
        </p:txBody>
      </p:sp>
      <p:sp>
        <p:nvSpPr>
          <p:cNvPr id="9" name="Rectangle 8">
            <a:extLst>
              <a:ext uri="{FF2B5EF4-FFF2-40B4-BE49-F238E27FC236}">
                <a16:creationId xmlns:a16="http://schemas.microsoft.com/office/drawing/2014/main" id="{767DFB3B-E669-1ABB-3675-145058DBF70F}"/>
              </a:ext>
            </a:extLst>
          </p:cNvPr>
          <p:cNvSpPr/>
          <p:nvPr/>
        </p:nvSpPr>
        <p:spPr>
          <a:xfrm>
            <a:off x="0" y="6922"/>
            <a:ext cx="64293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Tree>
    <p:extLst>
      <p:ext uri="{BB962C8B-B14F-4D97-AF65-F5344CB8AC3E}">
        <p14:creationId xmlns:p14="http://schemas.microsoft.com/office/powerpoint/2010/main" val="3111382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55F97-2F5E-37B4-DE80-98C2D88C1D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2262B3-AA98-1434-2AD2-D08E180E622E}"/>
              </a:ext>
            </a:extLst>
          </p:cNvPr>
          <p:cNvSpPr>
            <a:spLocks noGrp="1"/>
          </p:cNvSpPr>
          <p:nvPr>
            <p:ph type="title"/>
          </p:nvPr>
        </p:nvSpPr>
        <p:spPr>
          <a:xfrm>
            <a:off x="833422" y="-71120"/>
            <a:ext cx="10515598" cy="1325563"/>
          </a:xfrm>
        </p:spPr>
        <p:txBody>
          <a:bodyPr>
            <a:normAutofit/>
          </a:bodyPr>
          <a:lstStyle/>
          <a:p>
            <a:pPr algn="ctr"/>
            <a:r>
              <a:rPr lang="en-US" sz="3600">
                <a:latin typeface="Raleway SemiBold"/>
              </a:rPr>
              <a:t>Measure Progress Without </a:t>
            </a:r>
            <a:br>
              <a:rPr lang="en-US" sz="3600">
                <a:latin typeface="Raleway SemiBold"/>
              </a:rPr>
            </a:br>
            <a:r>
              <a:rPr lang="en-US" sz="3600">
                <a:latin typeface="Raleway SemiBold"/>
              </a:rPr>
              <a:t>Setting the Family Up to Fail </a:t>
            </a:r>
            <a:endParaRPr lang="en-US"/>
          </a:p>
        </p:txBody>
      </p:sp>
      <p:sp>
        <p:nvSpPr>
          <p:cNvPr id="5" name="Slide Number Placeholder 4">
            <a:extLst>
              <a:ext uri="{FF2B5EF4-FFF2-40B4-BE49-F238E27FC236}">
                <a16:creationId xmlns:a16="http://schemas.microsoft.com/office/drawing/2014/main" id="{45B85E63-8AFE-545B-E827-9079FE7259CA}"/>
              </a:ext>
            </a:extLst>
          </p:cNvPr>
          <p:cNvSpPr>
            <a:spLocks noGrp="1"/>
          </p:cNvSpPr>
          <p:nvPr>
            <p:ph type="sldNum" sz="quarter" idx="12"/>
          </p:nvPr>
        </p:nvSpPr>
        <p:spPr/>
        <p:txBody>
          <a:bodyPr/>
          <a:lstStyle/>
          <a:p>
            <a:fld id="{33AB4013-E62A-FD47-8DF1-A95BB9F79CBE}" type="slidenum">
              <a:rPr lang="en-US" smtClean="0"/>
              <a:pPr/>
              <a:t>21</a:t>
            </a:fld>
            <a:endParaRPr lang="en-US"/>
          </a:p>
        </p:txBody>
      </p:sp>
      <p:graphicFrame>
        <p:nvGraphicFramePr>
          <p:cNvPr id="6" name="Table 5">
            <a:extLst>
              <a:ext uri="{FF2B5EF4-FFF2-40B4-BE49-F238E27FC236}">
                <a16:creationId xmlns:a16="http://schemas.microsoft.com/office/drawing/2014/main" id="{147A903A-1A67-904C-70BC-90DA53D85769}"/>
              </a:ext>
            </a:extLst>
          </p:cNvPr>
          <p:cNvGraphicFramePr>
            <a:graphicFrameLocks noGrp="1"/>
          </p:cNvGraphicFramePr>
          <p:nvPr>
            <p:extLst>
              <p:ext uri="{D42A27DB-BD31-4B8C-83A1-F6EECF244321}">
                <p14:modId xmlns:p14="http://schemas.microsoft.com/office/powerpoint/2010/main" val="973784471"/>
              </p:ext>
            </p:extLst>
          </p:nvPr>
        </p:nvGraphicFramePr>
        <p:xfrm>
          <a:off x="883920" y="1249680"/>
          <a:ext cx="10534446" cy="5096665"/>
        </p:xfrm>
        <a:graphic>
          <a:graphicData uri="http://schemas.openxmlformats.org/drawingml/2006/table">
            <a:tbl>
              <a:tblPr firstRow="1" bandRow="1">
                <a:tableStyleId>{5C22544A-7EE6-4342-B048-85BDC9FD1C3A}</a:tableStyleId>
              </a:tblPr>
              <a:tblGrid>
                <a:gridCol w="2205788">
                  <a:extLst>
                    <a:ext uri="{9D8B030D-6E8A-4147-A177-3AD203B41FA5}">
                      <a16:colId xmlns:a16="http://schemas.microsoft.com/office/drawing/2014/main" val="3542830588"/>
                    </a:ext>
                  </a:extLst>
                </a:gridCol>
                <a:gridCol w="3809999">
                  <a:extLst>
                    <a:ext uri="{9D8B030D-6E8A-4147-A177-3AD203B41FA5}">
                      <a16:colId xmlns:a16="http://schemas.microsoft.com/office/drawing/2014/main" val="145893116"/>
                    </a:ext>
                  </a:extLst>
                </a:gridCol>
                <a:gridCol w="4518659">
                  <a:extLst>
                    <a:ext uri="{9D8B030D-6E8A-4147-A177-3AD203B41FA5}">
                      <a16:colId xmlns:a16="http://schemas.microsoft.com/office/drawing/2014/main" val="2813572898"/>
                    </a:ext>
                  </a:extLst>
                </a:gridCol>
              </a:tblGrid>
              <a:tr h="534128">
                <a:tc>
                  <a:txBody>
                    <a:bodyPr/>
                    <a:lstStyle/>
                    <a:p>
                      <a:r>
                        <a:rPr lang="en-US" sz="1800" b="1" i="0" kern="1200">
                          <a:solidFill>
                            <a:schemeClr val="lt1"/>
                          </a:solidFill>
                          <a:effectLst/>
                          <a:latin typeface="+mn-lt"/>
                          <a:ea typeface="+mn-ea"/>
                          <a:cs typeface="+mn-cs"/>
                        </a:rPr>
                        <a:t>Domain</a:t>
                      </a:r>
                      <a:r>
                        <a:rPr lang="en-US" sz="1800" b="0" i="0" kern="1200">
                          <a:solidFill>
                            <a:schemeClr val="lt1"/>
                          </a:solidFill>
                          <a:effectLst/>
                          <a:latin typeface="+mn-lt"/>
                          <a:ea typeface="+mn-ea"/>
                          <a:cs typeface="+mn-cs"/>
                        </a:rPr>
                        <a:t> </a:t>
                      </a:r>
                      <a:endParaRPr lang="en-US"/>
                    </a:p>
                  </a:txBody>
                  <a:tcPr/>
                </a:tc>
                <a:tc>
                  <a:txBody>
                    <a:bodyPr/>
                    <a:lstStyle/>
                    <a:p>
                      <a:r>
                        <a:rPr lang="en-US" sz="1800" b="1" i="0" kern="1200">
                          <a:solidFill>
                            <a:schemeClr val="lt1"/>
                          </a:solidFill>
                          <a:effectLst/>
                          <a:latin typeface="+mn-lt"/>
                          <a:ea typeface="+mn-ea"/>
                          <a:cs typeface="+mn-cs"/>
                        </a:rPr>
                        <a:t>Early indicators</a:t>
                      </a:r>
                      <a:r>
                        <a:rPr lang="en-US" sz="1800" b="0" i="0" kern="1200">
                          <a:solidFill>
                            <a:schemeClr val="lt1"/>
                          </a:solidFill>
                          <a:effectLst/>
                          <a:latin typeface="+mn-lt"/>
                          <a:ea typeface="+mn-ea"/>
                          <a:cs typeface="+mn-cs"/>
                        </a:rPr>
                        <a:t> </a:t>
                      </a:r>
                      <a:endParaRPr lang="en-US"/>
                    </a:p>
                  </a:txBody>
                  <a:tcPr/>
                </a:tc>
                <a:tc>
                  <a:txBody>
                    <a:bodyPr/>
                    <a:lstStyle/>
                    <a:p>
                      <a:r>
                        <a:rPr lang="en-US" sz="1800" b="1" i="0" kern="1200">
                          <a:solidFill>
                            <a:schemeClr val="lt1"/>
                          </a:solidFill>
                          <a:effectLst/>
                          <a:latin typeface="+mn-lt"/>
                          <a:ea typeface="+mn-ea"/>
                          <a:cs typeface="+mn-cs"/>
                        </a:rPr>
                        <a:t>Later indicators</a:t>
                      </a:r>
                      <a:r>
                        <a:rPr lang="en-US" sz="1800" b="0" i="0" kern="1200">
                          <a:solidFill>
                            <a:schemeClr val="lt1"/>
                          </a:solidFill>
                          <a:effectLst/>
                          <a:latin typeface="+mn-lt"/>
                          <a:ea typeface="+mn-ea"/>
                          <a:cs typeface="+mn-cs"/>
                        </a:rPr>
                        <a:t> </a:t>
                      </a:r>
                      <a:endParaRPr lang="en-US"/>
                    </a:p>
                  </a:txBody>
                  <a:tcPr/>
                </a:tc>
                <a:extLst>
                  <a:ext uri="{0D108BD9-81ED-4DB2-BD59-A6C34878D82A}">
                    <a16:rowId xmlns:a16="http://schemas.microsoft.com/office/drawing/2014/main" val="586926372"/>
                  </a:ext>
                </a:extLst>
              </a:tr>
              <a:tr h="860856">
                <a:tc>
                  <a:txBody>
                    <a:bodyPr/>
                    <a:lstStyle/>
                    <a:p>
                      <a:r>
                        <a:rPr lang="en-US" sz="1800" b="0" i="0" kern="1200">
                          <a:solidFill>
                            <a:schemeClr val="dk1"/>
                          </a:solidFill>
                          <a:effectLst/>
                          <a:latin typeface="+mn-lt"/>
                          <a:ea typeface="+mn-ea"/>
                          <a:cs typeface="+mn-cs"/>
                        </a:rPr>
                        <a:t>Safety and regulation </a:t>
                      </a:r>
                      <a:endParaRPr lang="en-US"/>
                    </a:p>
                  </a:txBody>
                  <a:tcPr/>
                </a:tc>
                <a:tc>
                  <a:txBody>
                    <a:bodyPr/>
                    <a:lstStyle/>
                    <a:p>
                      <a:r>
                        <a:rPr lang="en-US" sz="1800" b="0" i="0" kern="1200">
                          <a:solidFill>
                            <a:schemeClr val="dk1"/>
                          </a:solidFill>
                          <a:effectLst/>
                          <a:latin typeface="+mn-lt"/>
                          <a:ea typeface="+mn-ea"/>
                          <a:cs typeface="+mn-cs"/>
                        </a:rPr>
                        <a:t>Reduced escalation; reliable safety plan; child can participate </a:t>
                      </a:r>
                      <a:endParaRPr lang="en-US"/>
                    </a:p>
                  </a:txBody>
                  <a:tcPr/>
                </a:tc>
                <a:tc>
                  <a:txBody>
                    <a:bodyPr/>
                    <a:lstStyle/>
                    <a:p>
                      <a:r>
                        <a:rPr lang="en-US" sz="1800" b="0" i="0" kern="1200">
                          <a:solidFill>
                            <a:schemeClr val="dk1"/>
                          </a:solidFill>
                          <a:effectLst/>
                          <a:latin typeface="+mn-lt"/>
                          <a:ea typeface="+mn-ea"/>
                          <a:cs typeface="+mn-cs"/>
                        </a:rPr>
                        <a:t>Sustained emotional and physical safety across settings </a:t>
                      </a:r>
                      <a:endParaRPr lang="en-US"/>
                    </a:p>
                  </a:txBody>
                  <a:tcPr/>
                </a:tc>
                <a:extLst>
                  <a:ext uri="{0D108BD9-81ED-4DB2-BD59-A6C34878D82A}">
                    <a16:rowId xmlns:a16="http://schemas.microsoft.com/office/drawing/2014/main" val="2770867132"/>
                  </a:ext>
                </a:extLst>
              </a:tr>
              <a:tr h="860856">
                <a:tc>
                  <a:txBody>
                    <a:bodyPr/>
                    <a:lstStyle/>
                    <a:p>
                      <a:r>
                        <a:rPr lang="en-US" sz="1800" b="0" i="0" kern="1200">
                          <a:solidFill>
                            <a:schemeClr val="dk1"/>
                          </a:solidFill>
                          <a:effectLst/>
                          <a:latin typeface="+mn-lt"/>
                          <a:ea typeface="+mn-ea"/>
                          <a:cs typeface="+mn-cs"/>
                        </a:rPr>
                        <a:t>Parent behavior </a:t>
                      </a:r>
                      <a:endParaRPr lang="en-US"/>
                    </a:p>
                  </a:txBody>
                  <a:tcPr/>
                </a:tc>
                <a:tc>
                  <a:txBody>
                    <a:bodyPr/>
                    <a:lstStyle/>
                    <a:p>
                      <a:r>
                        <a:rPr lang="en-US" sz="1800" b="0" i="0" kern="1200">
                          <a:solidFill>
                            <a:schemeClr val="dk1"/>
                          </a:solidFill>
                          <a:effectLst/>
                          <a:latin typeface="+mn-lt"/>
                          <a:ea typeface="+mn-ea"/>
                          <a:cs typeface="+mn-cs"/>
                        </a:rPr>
                        <a:t>Attendance; skills practice; reduced defensiveness </a:t>
                      </a:r>
                      <a:endParaRPr lang="en-US"/>
                    </a:p>
                  </a:txBody>
                  <a:tcPr/>
                </a:tc>
                <a:tc>
                  <a:txBody>
                    <a:bodyPr/>
                    <a:lstStyle/>
                    <a:p>
                      <a:r>
                        <a:rPr lang="en-US" sz="1800" b="0" i="0" kern="1200">
                          <a:solidFill>
                            <a:schemeClr val="dk1"/>
                          </a:solidFill>
                          <a:effectLst/>
                          <a:latin typeface="+mn-lt"/>
                          <a:ea typeface="+mn-ea"/>
                          <a:cs typeface="+mn-cs"/>
                        </a:rPr>
                        <a:t>Consistent repair, accountability, and child-focused responses </a:t>
                      </a:r>
                      <a:endParaRPr lang="en-US"/>
                    </a:p>
                  </a:txBody>
                  <a:tcPr/>
                </a:tc>
                <a:extLst>
                  <a:ext uri="{0D108BD9-81ED-4DB2-BD59-A6C34878D82A}">
                    <a16:rowId xmlns:a16="http://schemas.microsoft.com/office/drawing/2014/main" val="1456535861"/>
                  </a:ext>
                </a:extLst>
              </a:tr>
              <a:tr h="860856">
                <a:tc>
                  <a:txBody>
                    <a:bodyPr/>
                    <a:lstStyle/>
                    <a:p>
                      <a:r>
                        <a:rPr lang="en-US" sz="1800" b="0" i="0" kern="1200">
                          <a:solidFill>
                            <a:schemeClr val="dk1"/>
                          </a:solidFill>
                          <a:effectLst/>
                          <a:latin typeface="+mn-lt"/>
                          <a:ea typeface="+mn-ea"/>
                          <a:cs typeface="+mn-cs"/>
                        </a:rPr>
                        <a:t>Child experience </a:t>
                      </a:r>
                      <a:endParaRPr lang="en-US"/>
                    </a:p>
                  </a:txBody>
                  <a:tcPr/>
                </a:tc>
                <a:tc>
                  <a:txBody>
                    <a:bodyPr/>
                    <a:lstStyle/>
                    <a:p>
                      <a:r>
                        <a:rPr lang="en-US" sz="1800" b="0" i="0" kern="1200">
                          <a:solidFill>
                            <a:schemeClr val="dk1"/>
                          </a:solidFill>
                          <a:effectLst/>
                          <a:latin typeface="+mn-lt"/>
                          <a:ea typeface="+mn-ea"/>
                          <a:cs typeface="+mn-cs"/>
                        </a:rPr>
                        <a:t>Increased predictability; reduced anticipatory distress </a:t>
                      </a:r>
                      <a:endParaRPr lang="en-US"/>
                    </a:p>
                  </a:txBody>
                  <a:tcPr/>
                </a:tc>
                <a:tc>
                  <a:txBody>
                    <a:bodyPr/>
                    <a:lstStyle/>
                    <a:p>
                      <a:r>
                        <a:rPr lang="en-US" sz="1800" b="0" i="0" kern="1200">
                          <a:solidFill>
                            <a:schemeClr val="dk1"/>
                          </a:solidFill>
                          <a:effectLst/>
                          <a:latin typeface="+mn-lt"/>
                          <a:ea typeface="+mn-ea"/>
                          <a:cs typeface="+mn-cs"/>
                        </a:rPr>
                        <a:t>Greater comfort, agency within safe boundaries, and relationship flexibility </a:t>
                      </a:r>
                      <a:endParaRPr lang="en-US"/>
                    </a:p>
                  </a:txBody>
                  <a:tcPr/>
                </a:tc>
                <a:extLst>
                  <a:ext uri="{0D108BD9-81ED-4DB2-BD59-A6C34878D82A}">
                    <a16:rowId xmlns:a16="http://schemas.microsoft.com/office/drawing/2014/main" val="452870402"/>
                  </a:ext>
                </a:extLst>
              </a:tr>
              <a:tr h="1119113">
                <a:tc>
                  <a:txBody>
                    <a:bodyPr/>
                    <a:lstStyle/>
                    <a:p>
                      <a:r>
                        <a:rPr lang="en-US" sz="1800" b="0" i="0" kern="1200">
                          <a:solidFill>
                            <a:schemeClr val="dk1"/>
                          </a:solidFill>
                          <a:effectLst/>
                          <a:latin typeface="+mn-lt"/>
                          <a:ea typeface="+mn-ea"/>
                          <a:cs typeface="+mn-cs"/>
                        </a:rPr>
                        <a:t>Contact </a:t>
                      </a:r>
                      <a:endParaRPr lang="en-US"/>
                    </a:p>
                  </a:txBody>
                  <a:tcPr/>
                </a:tc>
                <a:tc>
                  <a:txBody>
                    <a:bodyPr/>
                    <a:lstStyle/>
                    <a:p>
                      <a:r>
                        <a:rPr lang="en-US" sz="1800" b="0" i="0" kern="1200">
                          <a:solidFill>
                            <a:schemeClr val="dk1"/>
                          </a:solidFill>
                          <a:effectLst/>
                          <a:latin typeface="+mn-lt"/>
                          <a:ea typeface="+mn-ea"/>
                          <a:cs typeface="+mn-cs"/>
                        </a:rPr>
                        <a:t>Tolerates indirect or structured contact </a:t>
                      </a:r>
                      <a:endParaRPr lang="en-US"/>
                    </a:p>
                  </a:txBody>
                  <a:tcPr/>
                </a:tc>
                <a:tc>
                  <a:txBody>
                    <a:bodyPr/>
                    <a:lstStyle/>
                    <a:p>
                      <a:r>
                        <a:rPr lang="en-US" sz="1800" b="0" i="0" kern="1200">
                          <a:solidFill>
                            <a:schemeClr val="dk1"/>
                          </a:solidFill>
                          <a:effectLst/>
                          <a:latin typeface="+mn-lt"/>
                          <a:ea typeface="+mn-ea"/>
                          <a:cs typeface="+mn-cs"/>
                        </a:rPr>
                        <a:t>Progresses at a clinically appropriate pace toward the ordered plan </a:t>
                      </a:r>
                      <a:endParaRPr lang="en-US"/>
                    </a:p>
                  </a:txBody>
                  <a:tcPr/>
                </a:tc>
                <a:extLst>
                  <a:ext uri="{0D108BD9-81ED-4DB2-BD59-A6C34878D82A}">
                    <a16:rowId xmlns:a16="http://schemas.microsoft.com/office/drawing/2014/main" val="3732224240"/>
                  </a:ext>
                </a:extLst>
              </a:tr>
              <a:tr h="860856">
                <a:tc>
                  <a:txBody>
                    <a:bodyPr/>
                    <a:lstStyle/>
                    <a:p>
                      <a:r>
                        <a:rPr lang="en-US" sz="1800" b="0" i="0" kern="1200">
                          <a:solidFill>
                            <a:schemeClr val="dk1"/>
                          </a:solidFill>
                          <a:effectLst/>
                          <a:latin typeface="+mn-lt"/>
                          <a:ea typeface="+mn-ea"/>
                          <a:cs typeface="+mn-cs"/>
                        </a:rPr>
                        <a:t>System functioning </a:t>
                      </a:r>
                      <a:endParaRPr lang="en-US"/>
                    </a:p>
                  </a:txBody>
                  <a:tcPr/>
                </a:tc>
                <a:tc>
                  <a:txBody>
                    <a:bodyPr/>
                    <a:lstStyle/>
                    <a:p>
                      <a:r>
                        <a:rPr lang="en-US" sz="1800" b="0" i="0" kern="1200">
                          <a:solidFill>
                            <a:schemeClr val="dk1"/>
                          </a:solidFill>
                          <a:effectLst/>
                          <a:latin typeface="+mn-lt"/>
                          <a:ea typeface="+mn-ea"/>
                          <a:cs typeface="+mn-cs"/>
                        </a:rPr>
                        <a:t>Professionals give consistent messages </a:t>
                      </a:r>
                      <a:endParaRPr lang="en-US"/>
                    </a:p>
                  </a:txBody>
                  <a:tcPr/>
                </a:tc>
                <a:tc>
                  <a:txBody>
                    <a:bodyPr/>
                    <a:lstStyle/>
                    <a:p>
                      <a:r>
                        <a:rPr lang="en-US" sz="1800" b="0" i="0" kern="1200">
                          <a:solidFill>
                            <a:schemeClr val="dk1"/>
                          </a:solidFill>
                          <a:effectLst/>
                          <a:latin typeface="+mn-lt"/>
                          <a:ea typeface="+mn-ea"/>
                          <a:cs typeface="+mn-cs"/>
                        </a:rPr>
                        <a:t>Durable routines; fewer crisis filings; workable communication </a:t>
                      </a:r>
                      <a:endParaRPr lang="en-US"/>
                    </a:p>
                  </a:txBody>
                  <a:tcPr/>
                </a:tc>
                <a:extLst>
                  <a:ext uri="{0D108BD9-81ED-4DB2-BD59-A6C34878D82A}">
                    <a16:rowId xmlns:a16="http://schemas.microsoft.com/office/drawing/2014/main" val="3339239272"/>
                  </a:ext>
                </a:extLst>
              </a:tr>
            </a:tbl>
          </a:graphicData>
        </a:graphic>
      </p:graphicFrame>
    </p:spTree>
    <p:extLst>
      <p:ext uri="{BB962C8B-B14F-4D97-AF65-F5344CB8AC3E}">
        <p14:creationId xmlns:p14="http://schemas.microsoft.com/office/powerpoint/2010/main" val="1808878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9C4DFD8-1C51-C116-1E77-C7A75A469324}"/>
              </a:ext>
            </a:extLst>
          </p:cNvPr>
          <p:cNvSpPr>
            <a:spLocks noGrp="1"/>
          </p:cNvSpPr>
          <p:nvPr>
            <p:ph type="sldNum" sz="quarter" idx="12"/>
          </p:nvPr>
        </p:nvSpPr>
        <p:spPr/>
        <p:txBody>
          <a:bodyPr/>
          <a:lstStyle/>
          <a:p>
            <a:fld id="{33AB4013-E62A-FD47-8DF1-A95BB9F79CBE}" type="slidenum">
              <a:rPr lang="en-US" smtClean="0"/>
              <a:pPr/>
              <a:t>22</a:t>
            </a:fld>
            <a:endParaRPr lang="en-US"/>
          </a:p>
        </p:txBody>
      </p:sp>
      <p:sp>
        <p:nvSpPr>
          <p:cNvPr id="6" name="Rectangle 1">
            <a:extLst>
              <a:ext uri="{FF2B5EF4-FFF2-40B4-BE49-F238E27FC236}">
                <a16:creationId xmlns:a16="http://schemas.microsoft.com/office/drawing/2014/main" id="{052253BA-476E-2EFA-6551-4D737B7F12A3}"/>
              </a:ext>
            </a:extLst>
          </p:cNvPr>
          <p:cNvSpPr>
            <a:spLocks noGrp="1" noChangeArrowheads="1"/>
          </p:cNvSpPr>
          <p:nvPr>
            <p:ph idx="1"/>
          </p:nvPr>
        </p:nvSpPr>
        <p:spPr bwMode="auto">
          <a:xfrm>
            <a:off x="1348297" y="1710964"/>
            <a:ext cx="9497504" cy="400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9DC8CD"/>
                </a:solidFill>
                <a:effectLst/>
                <a:latin typeface="Calibri"/>
                <a:ea typeface="Calibri"/>
                <a:cs typeface="Calibri"/>
              </a:rPr>
              <a:t>Prompt action matters—but the formulation must remain evidence-informed </a:t>
            </a:r>
            <a:endParaRPr lang="en-US" altLang="en-US" sz="3200" i="0" u="none" strike="noStrike" cap="none" normalizeH="0" baseline="0">
              <a:ln>
                <a:noFill/>
              </a:ln>
              <a:solidFill>
                <a:srgbClr val="9DC8CD"/>
              </a:solidFill>
              <a:effectLst/>
              <a:latin typeface="Calibri"/>
              <a:ea typeface="Calibri"/>
              <a:cs typeface="Calibri"/>
            </a:endParaRPr>
          </a:p>
          <a:p>
            <a:pPr marL="0" indent="0">
              <a:lnSpc>
                <a:spcPct val="100000"/>
              </a:lnSpc>
              <a:buNone/>
            </a:pPr>
            <a:endParaRPr lang="en-US" altLang="en-US">
              <a:solidFill>
                <a:srgbClr val="9DC8CD"/>
              </a:solidFill>
              <a:latin typeface="Calibri"/>
              <a:ea typeface="Calibri"/>
              <a:cs typeface="Calibri"/>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a:ln>
                  <a:noFill/>
                </a:ln>
                <a:effectLst/>
                <a:latin typeface="Cambria"/>
                <a:ea typeface="Cambria"/>
              </a:rPr>
              <a:t>In parent-child contact problems, </a:t>
            </a:r>
            <a:r>
              <a:rPr kumimoji="0" lang="en-US" altLang="en-US" b="1" i="0" u="none" strike="noStrike" cap="none" normalizeH="0" baseline="0">
                <a:ln>
                  <a:noFill/>
                </a:ln>
                <a:effectLst/>
                <a:latin typeface="Cambria"/>
                <a:ea typeface="Cambria"/>
              </a:rPr>
              <a:t>prolonged uncertainty and repeated litigation delays can deepen avoidance, polarization, mistrust, and family distress.</a:t>
            </a:r>
            <a:r>
              <a:rPr kumimoji="0" lang="en-US" altLang="en-US" b="0" i="0" u="none" strike="noStrike" cap="none" normalizeH="0" baseline="0">
                <a:ln>
                  <a:noFill/>
                </a:ln>
                <a:effectLst/>
                <a:latin typeface="Cambria"/>
                <a:ea typeface="Cambria"/>
              </a:rPr>
              <a:t> </a:t>
            </a:r>
            <a:endParaRPr lang="en-US" altLang="en-US"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a:ln>
                  <a:noFill/>
                </a:ln>
                <a:effectLst/>
                <a:latin typeface="Cambria"/>
                <a:ea typeface="Cambria"/>
              </a:rPr>
              <a:t>If alienation is alleged, do not treat the allegation itself as the diagnosis or the remedy. Determine what is driving the contact problem through a careful, safety-informed assessment. </a:t>
            </a:r>
            <a:endParaRPr lang="en-US" altLang="en-US" b="0" i="0" u="none" strike="noStrike" cap="none" normalizeH="0" baseline="0">
              <a:ln>
                <a:noFill/>
              </a:ln>
              <a:effectLst/>
              <a:latin typeface="Cambria"/>
              <a:ea typeface="Cambria"/>
              <a:cs typeface="Arial"/>
            </a:endParaRPr>
          </a:p>
        </p:txBody>
      </p:sp>
      <p:sp>
        <p:nvSpPr>
          <p:cNvPr id="4" name="Rectangle 3">
            <a:extLst>
              <a:ext uri="{FF2B5EF4-FFF2-40B4-BE49-F238E27FC236}">
                <a16:creationId xmlns:a16="http://schemas.microsoft.com/office/drawing/2014/main" id="{642E961C-4120-57BF-8294-4FFAC6C07849}"/>
              </a:ext>
            </a:extLst>
          </p:cNvPr>
          <p:cNvSpPr/>
          <p:nvPr/>
        </p:nvSpPr>
        <p:spPr>
          <a:xfrm>
            <a:off x="-21082" y="0"/>
            <a:ext cx="12213082" cy="1344706"/>
          </a:xfrm>
          <a:prstGeom prst="rect">
            <a:avLst/>
          </a:prstGeom>
          <a:solidFill>
            <a:srgbClr val="EDE6D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100" b="1" baseline="0">
                <a:solidFill>
                  <a:srgbClr val="123A60"/>
                </a:solidFill>
                <a:latin typeface="Raleway SemiBold"/>
              </a:rPr>
              <a:t>Parent-Child Contact Problems</a:t>
            </a:r>
            <a:r>
              <a:rPr lang="en-US" sz="5100">
                <a:latin typeface="Raleway SemiBold"/>
                <a:ea typeface="Raleway SemiBold"/>
                <a:cs typeface="Raleway SemiBold"/>
              </a:rPr>
              <a:t>​</a:t>
            </a:r>
            <a:endParaRPr lang="en-US" sz="5100" b="1">
              <a:solidFill>
                <a:srgbClr val="133A60"/>
              </a:solidFill>
              <a:latin typeface="Raleway" pitchFamily="2" charset="77"/>
            </a:endParaRPr>
          </a:p>
        </p:txBody>
      </p:sp>
    </p:spTree>
    <p:extLst>
      <p:ext uri="{BB962C8B-B14F-4D97-AF65-F5344CB8AC3E}">
        <p14:creationId xmlns:p14="http://schemas.microsoft.com/office/powerpoint/2010/main" val="2589342186"/>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7CBA5-553D-0B15-B17F-B8B333AC32C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9BFDC36-B6CF-C1BF-5F0C-CACFFAA67D0F}"/>
              </a:ext>
            </a:extLst>
          </p:cNvPr>
          <p:cNvSpPr/>
          <p:nvPr/>
        </p:nvSpPr>
        <p:spPr>
          <a:xfrm>
            <a:off x="6096000" y="-3238"/>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8011A4B8-E0B2-B8A0-97CD-0F02D00BA9DB}"/>
              </a:ext>
            </a:extLst>
          </p:cNvPr>
          <p:cNvSpPr>
            <a:spLocks noGrp="1"/>
          </p:cNvSpPr>
          <p:nvPr>
            <p:ph type="title"/>
          </p:nvPr>
        </p:nvSpPr>
        <p:spPr>
          <a:xfrm>
            <a:off x="555812" y="113902"/>
            <a:ext cx="10515598" cy="1325563"/>
          </a:xfrm>
        </p:spPr>
        <p:txBody>
          <a:bodyPr/>
          <a:lstStyle/>
          <a:p>
            <a:r>
              <a:rPr lang="en-US">
                <a:latin typeface="Raleway SemiBold"/>
              </a:rPr>
              <a:t> Delay Has a Cost </a:t>
            </a:r>
          </a:p>
        </p:txBody>
      </p:sp>
      <p:sp>
        <p:nvSpPr>
          <p:cNvPr id="5" name="Slide Number Placeholder 4">
            <a:extLst>
              <a:ext uri="{FF2B5EF4-FFF2-40B4-BE49-F238E27FC236}">
                <a16:creationId xmlns:a16="http://schemas.microsoft.com/office/drawing/2014/main" id="{4B651D47-759D-CE49-C7E8-E4EA61ABD296}"/>
              </a:ext>
            </a:extLst>
          </p:cNvPr>
          <p:cNvSpPr>
            <a:spLocks noGrp="1"/>
          </p:cNvSpPr>
          <p:nvPr>
            <p:ph type="sldNum" sz="quarter" idx="12"/>
          </p:nvPr>
        </p:nvSpPr>
        <p:spPr/>
        <p:txBody>
          <a:bodyPr/>
          <a:lstStyle/>
          <a:p>
            <a:fld id="{33AB4013-E62A-FD47-8DF1-A95BB9F79CBE}" type="slidenum">
              <a:rPr lang="en-US" smtClean="0"/>
              <a:pPr/>
              <a:t>23</a:t>
            </a:fld>
            <a:endParaRPr lang="en-US"/>
          </a:p>
        </p:txBody>
      </p:sp>
      <p:sp>
        <p:nvSpPr>
          <p:cNvPr id="6" name="Rectangle 1">
            <a:extLst>
              <a:ext uri="{FF2B5EF4-FFF2-40B4-BE49-F238E27FC236}">
                <a16:creationId xmlns:a16="http://schemas.microsoft.com/office/drawing/2014/main" id="{A699280B-8DAF-6EDD-2CA9-2A6C0E4264DE}"/>
              </a:ext>
            </a:extLst>
          </p:cNvPr>
          <p:cNvSpPr>
            <a:spLocks noGrp="1" noChangeArrowheads="1"/>
          </p:cNvSpPr>
          <p:nvPr>
            <p:ph idx="1"/>
          </p:nvPr>
        </p:nvSpPr>
        <p:spPr bwMode="auto">
          <a:xfrm>
            <a:off x="555817" y="1271721"/>
            <a:ext cx="5260784" cy="553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effectLst/>
                <a:latin typeface="Cambria"/>
                <a:ea typeface="Cambria"/>
              </a:rPr>
              <a:t>Delay should not mean inaction: use early case management, a defined interim structure, timely provider selection, and scheduled judicial review. </a:t>
            </a:r>
            <a:endParaRPr lang="en-US" altLang="en-US" sz="24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effectLst/>
                <a:latin typeface="Cambria"/>
                <a:ea typeface="Cambria"/>
              </a:rPr>
              <a:t>Speed should not mean force: new safety information, trauma symptoms, or credible concerns require reassessment and an appropriately tailored response. </a:t>
            </a:r>
            <a:endParaRPr lang="en-US" altLang="en-US" sz="24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a:ln>
                  <a:noFill/>
                </a:ln>
                <a:effectLst/>
                <a:latin typeface="Cambria"/>
                <a:ea typeface="Cambria"/>
              </a:rPr>
              <a:t>The court should identify what must happen </a:t>
            </a:r>
            <a:r>
              <a:rPr kumimoji="0" lang="en-US" altLang="en-US" sz="2400" b="1" i="0" u="none" strike="noStrike" cap="none" normalizeH="0" baseline="0">
                <a:ln>
                  <a:noFill/>
                </a:ln>
                <a:effectLst/>
                <a:latin typeface="Cambria"/>
                <a:ea typeface="Cambria"/>
              </a:rPr>
              <a:t>now</a:t>
            </a:r>
            <a:r>
              <a:rPr kumimoji="0" lang="en-US" altLang="en-US" sz="2400" b="0" i="0" u="none" strike="noStrike" cap="none" normalizeH="0" baseline="0">
                <a:ln>
                  <a:noFill/>
                </a:ln>
                <a:effectLst/>
                <a:latin typeface="Cambria"/>
                <a:ea typeface="Cambria"/>
              </a:rPr>
              <a:t> to prevent further relational deterioration while the facts and clinical needs are clarified. </a:t>
            </a:r>
            <a:endParaRPr lang="en-US" altLang="en-US" sz="2400" b="0" i="0" u="none" strike="noStrike" cap="none" normalizeH="0" baseline="0">
              <a:ln>
                <a:noFill/>
              </a:ln>
              <a:effectLst/>
              <a:latin typeface="Cambria"/>
              <a:ea typeface="Cambria"/>
            </a:endParaRPr>
          </a:p>
          <a:p>
            <a:pPr marL="0" marR="0" lvl="0" indent="0" algn="l" defTabSz="914400" rtl="0" eaLnBrk="0" fontAlgn="base" latinLnBrk="0" hangingPunct="0">
              <a:lnSpc>
                <a:spcPct val="100000"/>
              </a:lnSpc>
              <a:spcBef>
                <a:spcPct val="0"/>
              </a:spcBef>
              <a:spcAft>
                <a:spcPct val="0"/>
              </a:spcAft>
              <a:buClrTx/>
              <a:buSzTx/>
              <a:tabLst/>
            </a:pPr>
            <a:endParaRPr lang="en-US" altLang="en-US" sz="2400" b="0" i="0" u="none" strike="noStrike" cap="none" normalizeH="0" baseline="0">
              <a:ln>
                <a:noFill/>
              </a:ln>
              <a:effectLst/>
              <a:latin typeface="Arial" panose="020B0604020202020204" pitchFamily="34" charset="0"/>
              <a:cs typeface="Arial"/>
            </a:endParaRPr>
          </a:p>
        </p:txBody>
      </p:sp>
      <p:sp>
        <p:nvSpPr>
          <p:cNvPr id="3" name="TextBox 2">
            <a:extLst>
              <a:ext uri="{FF2B5EF4-FFF2-40B4-BE49-F238E27FC236}">
                <a16:creationId xmlns:a16="http://schemas.microsoft.com/office/drawing/2014/main" id="{BB60FE4A-51E7-9D9A-6D4F-642C14E1D982}"/>
              </a:ext>
            </a:extLst>
          </p:cNvPr>
          <p:cNvSpPr txBox="1"/>
          <p:nvPr/>
        </p:nvSpPr>
        <p:spPr>
          <a:xfrm>
            <a:off x="6745748" y="1269180"/>
            <a:ext cx="5008880"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0"/>
              </a:spcBef>
              <a:spcAft>
                <a:spcPct val="0"/>
              </a:spcAft>
            </a:pPr>
            <a:r>
              <a:rPr lang="en-US" sz="2800" b="1">
                <a:solidFill>
                  <a:schemeClr val="bg1"/>
                </a:solidFill>
                <a:latin typeface="Calibri"/>
                <a:ea typeface="Calibri"/>
                <a:cs typeface="Calibri"/>
              </a:rPr>
              <a:t>A practical response to delay </a:t>
            </a:r>
          </a:p>
          <a:p>
            <a:pPr>
              <a:spcBef>
                <a:spcPct val="0"/>
              </a:spcBef>
              <a:spcAft>
                <a:spcPct val="0"/>
              </a:spcAft>
            </a:pPr>
            <a:endParaRPr lang="en-US" sz="2800" b="1">
              <a:solidFill>
                <a:srgbClr val="4F81BD"/>
              </a:solidFill>
              <a:latin typeface="Calibri"/>
              <a:ea typeface="Calibri"/>
              <a:cs typeface="Calibri"/>
            </a:endParaRPr>
          </a:p>
          <a:p>
            <a:pPr>
              <a:spcBef>
                <a:spcPct val="0"/>
              </a:spcBef>
              <a:spcAft>
                <a:spcPct val="0"/>
              </a:spcAft>
            </a:pPr>
            <a:r>
              <a:rPr lang="en-US" sz="2800" b="1">
                <a:solidFill>
                  <a:srgbClr val="133A60"/>
                </a:solidFill>
                <a:latin typeface="Cambria"/>
                <a:ea typeface="Cambria"/>
              </a:rPr>
              <a:t>Clarify the barrier → establish protective and predictable interim conditions → initiate the matched intervention → monitor observable progress → promptly adjust the plan if it is not working.</a:t>
            </a:r>
            <a:r>
              <a:rPr lang="en-US" sz="2800">
                <a:solidFill>
                  <a:srgbClr val="133A60"/>
                </a:solidFill>
                <a:latin typeface="Cambria"/>
                <a:ea typeface="Cambria"/>
              </a:rPr>
              <a:t> </a:t>
            </a:r>
          </a:p>
          <a:p>
            <a:pPr algn="l"/>
            <a:endParaRPr lang="en-US" sz="2400"/>
          </a:p>
        </p:txBody>
      </p:sp>
    </p:spTree>
    <p:extLst>
      <p:ext uri="{BB962C8B-B14F-4D97-AF65-F5344CB8AC3E}">
        <p14:creationId xmlns:p14="http://schemas.microsoft.com/office/powerpoint/2010/main" val="1970705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68127-DEF4-C8F8-474F-B62246DD122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4E17621-4C79-8081-25D7-58D954712E26}"/>
              </a:ext>
            </a:extLst>
          </p:cNvPr>
          <p:cNvSpPr/>
          <p:nvPr/>
        </p:nvSpPr>
        <p:spPr>
          <a:xfrm>
            <a:off x="0" y="-3238"/>
            <a:ext cx="6096000" cy="6858000"/>
          </a:xfrm>
          <a:prstGeom prst="rect">
            <a:avLst/>
          </a:prstGeom>
          <a:solidFill>
            <a:srgbClr val="FAE7E3"/>
          </a:solidFill>
          <a:ln>
            <a:solidFill>
              <a:srgbClr val="E6F4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5" name="Slide Number Placeholder 4">
            <a:extLst>
              <a:ext uri="{FF2B5EF4-FFF2-40B4-BE49-F238E27FC236}">
                <a16:creationId xmlns:a16="http://schemas.microsoft.com/office/drawing/2014/main" id="{F6C55E92-E125-5867-81BE-0B30003B14AF}"/>
              </a:ext>
            </a:extLst>
          </p:cNvPr>
          <p:cNvSpPr>
            <a:spLocks noGrp="1"/>
          </p:cNvSpPr>
          <p:nvPr>
            <p:ph type="sldNum" sz="quarter" idx="12"/>
          </p:nvPr>
        </p:nvSpPr>
        <p:spPr/>
        <p:txBody>
          <a:bodyPr/>
          <a:lstStyle/>
          <a:p>
            <a:fld id="{33AB4013-E62A-FD47-8DF1-A95BB9F79CBE}" type="slidenum">
              <a:rPr lang="en-US" smtClean="0"/>
              <a:pPr/>
              <a:t>24</a:t>
            </a:fld>
            <a:endParaRPr lang="en-US"/>
          </a:p>
        </p:txBody>
      </p:sp>
      <p:sp>
        <p:nvSpPr>
          <p:cNvPr id="6" name="Rectangle 1">
            <a:extLst>
              <a:ext uri="{FF2B5EF4-FFF2-40B4-BE49-F238E27FC236}">
                <a16:creationId xmlns:a16="http://schemas.microsoft.com/office/drawing/2014/main" id="{42D530A4-C0DE-4192-5DB0-6BD06007FC55}"/>
              </a:ext>
            </a:extLst>
          </p:cNvPr>
          <p:cNvSpPr>
            <a:spLocks noGrp="1" noChangeArrowheads="1"/>
          </p:cNvSpPr>
          <p:nvPr>
            <p:ph idx="1"/>
          </p:nvPr>
        </p:nvSpPr>
        <p:spPr bwMode="auto">
          <a:xfrm>
            <a:off x="555817" y="1610276"/>
            <a:ext cx="5260784"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r>
              <a:rPr lang="en-US">
                <a:solidFill>
                  <a:schemeClr val="accent1"/>
                </a:solidFill>
                <a:latin typeface="Calibri"/>
                <a:ea typeface="Calibri"/>
                <a:cs typeface="Calibri"/>
              </a:rPr>
              <a:t>Do:</a:t>
            </a:r>
            <a:endParaRPr lang="en-US" b="0">
              <a:solidFill>
                <a:schemeClr val="accent1"/>
              </a:solidFill>
              <a:latin typeface="Calibri"/>
              <a:ea typeface="Calibri"/>
              <a:cs typeface="Calibri"/>
            </a:endParaRPr>
          </a:p>
          <a:p>
            <a:pPr marL="0" indent="0">
              <a:lnSpc>
                <a:spcPct val="100000"/>
              </a:lnSpc>
              <a:buFont typeface="Arial"/>
              <a:buChar char="•"/>
            </a:pPr>
            <a:r>
              <a:rPr lang="en-US" sz="2400">
                <a:latin typeface="Cambria"/>
                <a:ea typeface="Cambria"/>
              </a:rPr>
              <a:t>Do</a:t>
            </a:r>
            <a:r>
              <a:rPr lang="en-US" sz="2400" b="0">
                <a:latin typeface="Cambria"/>
                <a:ea typeface="Cambria"/>
              </a:rPr>
              <a:t> assess before prescribing</a:t>
            </a:r>
            <a:r>
              <a:rPr kumimoji="0" lang="en-US" sz="2400" b="0" i="0" u="none" strike="noStrike" cap="none" normalizeH="0" baseline="0">
                <a:ln>
                  <a:noFill/>
                </a:ln>
                <a:effectLst/>
                <a:latin typeface="Cambria"/>
                <a:ea typeface="Cambria"/>
              </a:rPr>
              <a:t>. </a:t>
            </a:r>
            <a:endParaRPr lang="en-US" sz="2400" b="0" i="0" u="none" strike="noStrike" cap="none" normalizeH="0" baseline="0">
              <a:ln>
                <a:noFill/>
              </a:ln>
              <a:effectLst/>
              <a:latin typeface="Cambria"/>
              <a:ea typeface="Cambria"/>
            </a:endParaRPr>
          </a:p>
          <a:p>
            <a:pPr marL="0" indent="0">
              <a:lnSpc>
                <a:spcPct val="100000"/>
              </a:lnSpc>
              <a:buFont typeface="Arial"/>
              <a:buChar char="•"/>
            </a:pPr>
            <a:r>
              <a:rPr lang="en-US" sz="2400">
                <a:latin typeface="Cambria"/>
                <a:ea typeface="Cambria"/>
              </a:rPr>
              <a:t>Do</a:t>
            </a:r>
            <a:r>
              <a:rPr lang="en-US" sz="2400" b="0">
                <a:latin typeface="Cambria"/>
                <a:ea typeface="Cambria"/>
              </a:rPr>
              <a:t> screen and re-screen for </a:t>
            </a:r>
            <a:r>
              <a:rPr kumimoji="0" lang="en-US" sz="2400" b="0" i="0" u="none" strike="noStrike" cap="none" normalizeH="0" baseline="0">
                <a:ln>
                  <a:noFill/>
                </a:ln>
                <a:effectLst/>
                <a:latin typeface="Cambria"/>
                <a:ea typeface="Cambria"/>
              </a:rPr>
              <a:t>safety </a:t>
            </a:r>
            <a:r>
              <a:rPr lang="en-US" sz="2400" b="0">
                <a:latin typeface="Cambria"/>
                <a:ea typeface="Cambria"/>
              </a:rPr>
              <a:t>and trauma. </a:t>
            </a:r>
          </a:p>
          <a:p>
            <a:pPr marL="0" indent="0">
              <a:lnSpc>
                <a:spcPct val="100000"/>
              </a:lnSpc>
              <a:buFont typeface="Arial"/>
              <a:buChar char="•"/>
            </a:pPr>
            <a:r>
              <a:rPr lang="en-US" sz="2400">
                <a:latin typeface="Cambria"/>
                <a:ea typeface="Cambria"/>
              </a:rPr>
              <a:t>Do</a:t>
            </a:r>
            <a:r>
              <a:rPr lang="en-US" sz="2400" b="0">
                <a:latin typeface="Cambria"/>
                <a:ea typeface="Cambria"/>
              </a:rPr>
              <a:t> match the intervention to the barrier. </a:t>
            </a:r>
          </a:p>
          <a:p>
            <a:pPr marL="0" indent="0">
              <a:lnSpc>
                <a:spcPct val="100000"/>
              </a:lnSpc>
              <a:buFont typeface="Arial"/>
              <a:buChar char="•"/>
            </a:pPr>
            <a:r>
              <a:rPr lang="en-US" sz="2400">
                <a:latin typeface="Cambria"/>
                <a:ea typeface="Cambria"/>
              </a:rPr>
              <a:t>Do</a:t>
            </a:r>
            <a:r>
              <a:rPr lang="en-US" sz="2400" b="0">
                <a:latin typeface="Cambria"/>
                <a:ea typeface="Cambria"/>
              </a:rPr>
              <a:t> require parallel adult work. </a:t>
            </a:r>
          </a:p>
          <a:p>
            <a:pPr marL="0" indent="0">
              <a:lnSpc>
                <a:spcPct val="100000"/>
              </a:lnSpc>
              <a:buFont typeface="Arial"/>
              <a:buChar char="•"/>
            </a:pPr>
            <a:r>
              <a:rPr lang="en-US" sz="2400">
                <a:latin typeface="Cambria"/>
                <a:ea typeface="Cambria"/>
              </a:rPr>
              <a:t>Do</a:t>
            </a:r>
            <a:r>
              <a:rPr lang="en-US" sz="2400" b="0">
                <a:latin typeface="Cambria"/>
                <a:ea typeface="Cambria"/>
              </a:rPr>
              <a:t> make orders specific</a:t>
            </a:r>
            <a:r>
              <a:rPr kumimoji="0" lang="en-US" sz="2400" b="0" i="0" u="none" strike="noStrike" cap="none" normalizeH="0" baseline="0">
                <a:ln>
                  <a:noFill/>
                </a:ln>
                <a:effectLst/>
                <a:latin typeface="Cambria"/>
                <a:ea typeface="Cambria"/>
              </a:rPr>
              <a:t>, </a:t>
            </a:r>
            <a:r>
              <a:rPr lang="en-US" sz="2400" b="0">
                <a:latin typeface="Cambria"/>
                <a:ea typeface="Cambria"/>
              </a:rPr>
              <a:t>coordinated</a:t>
            </a:r>
            <a:r>
              <a:rPr kumimoji="0" lang="en-US" sz="2400" b="0" i="0" u="none" strike="noStrike" cap="none" normalizeH="0" baseline="0">
                <a:ln>
                  <a:noFill/>
                </a:ln>
                <a:effectLst/>
                <a:latin typeface="Cambria"/>
                <a:ea typeface="Cambria"/>
              </a:rPr>
              <a:t>, and </a:t>
            </a:r>
            <a:r>
              <a:rPr lang="en-US" sz="2400" b="0">
                <a:latin typeface="Cambria"/>
                <a:ea typeface="Cambria"/>
              </a:rPr>
              <a:t>reviewable. </a:t>
            </a:r>
          </a:p>
          <a:p>
            <a:pPr marL="0" indent="0">
              <a:lnSpc>
                <a:spcPct val="100000"/>
              </a:lnSpc>
              <a:buFont typeface="Arial"/>
              <a:buChar char="•"/>
            </a:pPr>
            <a:r>
              <a:rPr lang="en-US" sz="2400">
                <a:latin typeface="Cambria"/>
                <a:ea typeface="Cambria"/>
              </a:rPr>
              <a:t>Do</a:t>
            </a:r>
            <a:r>
              <a:rPr lang="en-US" sz="2400" b="0">
                <a:latin typeface="Cambria"/>
                <a:ea typeface="Cambria"/>
              </a:rPr>
              <a:t> measure incremental progress</a:t>
            </a:r>
            <a:r>
              <a:rPr kumimoji="0" lang="en-US" sz="2400" b="0" i="0" u="none" strike="noStrike" cap="none" normalizeH="0" baseline="0">
                <a:ln>
                  <a:noFill/>
                </a:ln>
                <a:effectLst/>
                <a:latin typeface="Cambria"/>
                <a:ea typeface="Cambria"/>
              </a:rPr>
              <a:t>. </a:t>
            </a:r>
            <a:endParaRPr lang="en-US" sz="2400" b="0" i="0" u="none" strike="noStrike" cap="none" normalizeH="0" baseline="0">
              <a:ln>
                <a:noFill/>
              </a:ln>
              <a:effectLst/>
              <a:latin typeface="Cambria"/>
              <a:ea typeface="Cambria"/>
            </a:endParaRPr>
          </a:p>
          <a:p>
            <a:pPr marL="0" indent="0">
              <a:lnSpc>
                <a:spcPct val="100000"/>
              </a:lnSpc>
              <a:buFont typeface="Arial"/>
              <a:buChar char="•"/>
            </a:pPr>
            <a:r>
              <a:rPr lang="en-US" sz="2400">
                <a:latin typeface="Cambria"/>
                <a:ea typeface="Cambria"/>
              </a:rPr>
              <a:t>Do</a:t>
            </a:r>
            <a:r>
              <a:rPr lang="en-US" sz="2400" b="0">
                <a:latin typeface="Cambria"/>
                <a:ea typeface="Cambria"/>
              </a:rPr>
              <a:t> protect </a:t>
            </a:r>
            <a:r>
              <a:rPr kumimoji="0" lang="en-US" sz="2400" b="0" i="0" u="none" strike="noStrike" cap="none" normalizeH="0" baseline="0">
                <a:ln>
                  <a:noFill/>
                </a:ln>
                <a:effectLst/>
                <a:latin typeface="Cambria"/>
                <a:ea typeface="Cambria"/>
              </a:rPr>
              <a:t>the </a:t>
            </a:r>
            <a:r>
              <a:rPr lang="en-US" sz="2400" b="0">
                <a:latin typeface="Cambria"/>
                <a:ea typeface="Cambria"/>
              </a:rPr>
              <a:t>child from adult conflict </a:t>
            </a:r>
            <a:r>
              <a:rPr kumimoji="0" lang="en-US" sz="2400" b="0" i="0" u="none" strike="noStrike" cap="none" normalizeH="0" baseline="0">
                <a:ln>
                  <a:noFill/>
                </a:ln>
                <a:effectLst/>
                <a:latin typeface="Cambria"/>
                <a:ea typeface="Cambria"/>
              </a:rPr>
              <a:t>and </a:t>
            </a:r>
            <a:r>
              <a:rPr lang="en-US" sz="2400" b="0">
                <a:latin typeface="Cambria"/>
                <a:ea typeface="Cambria"/>
              </a:rPr>
              <a:t>therapeutic role confusion</a:t>
            </a:r>
            <a:r>
              <a:rPr kumimoji="0" lang="en-US" sz="2400" b="0" i="0" u="none" strike="noStrike" cap="none" normalizeH="0" baseline="0">
                <a:ln>
                  <a:noFill/>
                </a:ln>
                <a:effectLst/>
                <a:latin typeface="Cambria"/>
                <a:ea typeface="Cambria"/>
              </a:rPr>
              <a:t>. </a:t>
            </a:r>
            <a:endParaRPr lang="en-US" sz="2400" b="0" i="0" u="none" strike="noStrike" cap="none" normalizeH="0" baseline="0">
              <a:ln>
                <a:noFill/>
              </a:ln>
              <a:effectLst/>
              <a:latin typeface="Cambria"/>
              <a:ea typeface="Cambria"/>
            </a:endParaRPr>
          </a:p>
          <a:p>
            <a:pPr marL="0" marR="0" lvl="0" indent="0" algn="l" defTabSz="914400">
              <a:lnSpc>
                <a:spcPct val="100000"/>
              </a:lnSpc>
              <a:spcBef>
                <a:spcPct val="0"/>
              </a:spcBef>
              <a:spcAft>
                <a:spcPct val="0"/>
              </a:spcAft>
              <a:buClrTx/>
              <a:buSzTx/>
              <a:buFont typeface="Arial"/>
              <a:tabLst/>
            </a:pPr>
            <a:endParaRPr lang="en-US" sz="2400" b="0" i="0" u="none" strike="noStrike" cap="none" normalizeH="0" baseline="0">
              <a:ln>
                <a:noFill/>
              </a:ln>
              <a:effectLst/>
              <a:latin typeface="Cambria"/>
              <a:ea typeface="Cambria"/>
              <a:cs typeface="Arial"/>
            </a:endParaRPr>
          </a:p>
        </p:txBody>
      </p:sp>
      <p:sp>
        <p:nvSpPr>
          <p:cNvPr id="3" name="TextBox 2">
            <a:extLst>
              <a:ext uri="{FF2B5EF4-FFF2-40B4-BE49-F238E27FC236}">
                <a16:creationId xmlns:a16="http://schemas.microsoft.com/office/drawing/2014/main" id="{95F9629C-329B-1A1C-CED2-C636A5344B8F}"/>
              </a:ext>
            </a:extLst>
          </p:cNvPr>
          <p:cNvSpPr txBox="1"/>
          <p:nvPr/>
        </p:nvSpPr>
        <p:spPr>
          <a:xfrm>
            <a:off x="6410468" y="1614620"/>
            <a:ext cx="5669280" cy="42165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0"/>
              </a:spcBef>
              <a:spcAft>
                <a:spcPct val="0"/>
              </a:spcAft>
            </a:pPr>
            <a:r>
              <a:rPr lang="en-US" sz="2800" b="1">
                <a:solidFill>
                  <a:srgbClr val="0F1728"/>
                </a:solidFill>
                <a:latin typeface="Calibri"/>
                <a:ea typeface="Calibri"/>
                <a:cs typeface="Calibri"/>
              </a:rPr>
              <a:t>Don’t:</a:t>
            </a:r>
            <a:endParaRPr lang="en-US" sz="2800">
              <a:solidFill>
                <a:srgbClr val="0F1728"/>
              </a:solidFill>
              <a:latin typeface="Calibri"/>
              <a:ea typeface="Calibri"/>
              <a:cs typeface="Calibri"/>
            </a:endParaRPr>
          </a:p>
          <a:p>
            <a:pPr marL="285750">
              <a:spcBef>
                <a:spcPct val="0"/>
              </a:spcBef>
              <a:spcAft>
                <a:spcPct val="0"/>
              </a:spcAft>
              <a:buFont typeface="Arial"/>
              <a:buChar char="•"/>
            </a:pPr>
            <a:r>
              <a:rPr lang="en-US" sz="2000" b="1">
                <a:latin typeface="Cambria"/>
                <a:ea typeface="Cambria"/>
                <a:cs typeface="Calibri"/>
              </a:rPr>
              <a:t>Don’t</a:t>
            </a:r>
            <a:r>
              <a:rPr lang="en-US" sz="2000">
                <a:latin typeface="Cambria"/>
                <a:ea typeface="Cambria"/>
                <a:cs typeface="Calibri"/>
              </a:rPr>
              <a:t> use one label as the whole case formulation. </a:t>
            </a:r>
            <a:endParaRPr lang="en-US" sz="2000">
              <a:solidFill>
                <a:schemeClr val="bg1"/>
              </a:solidFill>
              <a:latin typeface="Cambria"/>
              <a:ea typeface="Cambria"/>
              <a:cs typeface="Calibri"/>
            </a:endParaRPr>
          </a:p>
          <a:p>
            <a:pPr marL="285750">
              <a:spcBef>
                <a:spcPct val="0"/>
              </a:spcBef>
              <a:spcAft>
                <a:spcPct val="0"/>
              </a:spcAft>
              <a:buFont typeface="Arial"/>
              <a:buChar char="•"/>
            </a:pPr>
            <a:r>
              <a:rPr lang="en-US" sz="2000" b="1">
                <a:latin typeface="Cambria"/>
                <a:ea typeface="Cambria"/>
                <a:cs typeface="Calibri"/>
              </a:rPr>
              <a:t>Don’t</a:t>
            </a:r>
            <a:r>
              <a:rPr lang="en-US" sz="2000">
                <a:latin typeface="Cambria"/>
                <a:ea typeface="Cambria"/>
                <a:cs typeface="Calibri"/>
              </a:rPr>
              <a:t> confuse a court order with readiness. </a:t>
            </a:r>
            <a:endParaRPr lang="en-US" sz="2000">
              <a:solidFill>
                <a:schemeClr val="bg1"/>
              </a:solidFill>
              <a:latin typeface="Cambria"/>
              <a:ea typeface="Cambria"/>
              <a:cs typeface="Calibri"/>
            </a:endParaRPr>
          </a:p>
          <a:p>
            <a:pPr marL="285750">
              <a:spcBef>
                <a:spcPct val="0"/>
              </a:spcBef>
              <a:spcAft>
                <a:spcPct val="0"/>
              </a:spcAft>
              <a:buFont typeface="Arial"/>
              <a:buChar char="•"/>
            </a:pPr>
            <a:r>
              <a:rPr lang="en-US" sz="2000" b="1">
                <a:latin typeface="Cambria"/>
                <a:ea typeface="Cambria"/>
                <a:cs typeface="Calibri"/>
              </a:rPr>
              <a:t>Don’t</a:t>
            </a:r>
            <a:r>
              <a:rPr lang="en-US" sz="2000">
                <a:latin typeface="Cambria"/>
                <a:ea typeface="Cambria"/>
                <a:cs typeface="Calibri"/>
              </a:rPr>
              <a:t> require therapy to perform legal fact-finding. </a:t>
            </a:r>
            <a:endParaRPr lang="en-US" sz="2000">
              <a:solidFill>
                <a:schemeClr val="bg1"/>
              </a:solidFill>
              <a:latin typeface="Cambria"/>
              <a:ea typeface="Cambria"/>
              <a:cs typeface="Calibri"/>
            </a:endParaRPr>
          </a:p>
          <a:p>
            <a:pPr marL="285750">
              <a:spcBef>
                <a:spcPct val="0"/>
              </a:spcBef>
              <a:spcAft>
                <a:spcPct val="0"/>
              </a:spcAft>
              <a:buFont typeface="Arial"/>
              <a:buChar char="•"/>
            </a:pPr>
            <a:r>
              <a:rPr lang="en-US" sz="2000" b="1">
                <a:latin typeface="Cambria"/>
                <a:ea typeface="Cambria"/>
              </a:rPr>
              <a:t>Don’t</a:t>
            </a:r>
            <a:r>
              <a:rPr lang="en-US" sz="2000">
                <a:latin typeface="Cambria"/>
                <a:ea typeface="Cambria"/>
              </a:rPr>
              <a:t> use treatment as discovery or a litigation weapon. </a:t>
            </a:r>
            <a:endParaRPr lang="en-US" sz="2000">
              <a:solidFill>
                <a:schemeClr val="bg1"/>
              </a:solidFill>
              <a:latin typeface="Cambria"/>
              <a:ea typeface="Cambria"/>
              <a:cs typeface="Calibri"/>
            </a:endParaRPr>
          </a:p>
          <a:p>
            <a:pPr marL="285750">
              <a:spcBef>
                <a:spcPct val="0"/>
              </a:spcBef>
              <a:spcAft>
                <a:spcPct val="0"/>
              </a:spcAft>
              <a:buFont typeface="Arial"/>
              <a:buChar char="•"/>
            </a:pPr>
            <a:r>
              <a:rPr lang="en-US" sz="2000" b="1">
                <a:latin typeface="Cambria"/>
                <a:ea typeface="Cambria"/>
              </a:rPr>
              <a:t>Don’t</a:t>
            </a:r>
            <a:r>
              <a:rPr lang="en-US" sz="2000">
                <a:latin typeface="Cambria"/>
                <a:ea typeface="Cambria"/>
              </a:rPr>
              <a:t> set rigid end points that disregard safety and clinical data. </a:t>
            </a:r>
            <a:endParaRPr lang="en-US" sz="2000">
              <a:solidFill>
                <a:schemeClr val="bg1"/>
              </a:solidFill>
              <a:latin typeface="Cambria"/>
              <a:ea typeface="Cambria"/>
            </a:endParaRPr>
          </a:p>
          <a:p>
            <a:pPr marL="285750">
              <a:spcBef>
                <a:spcPct val="0"/>
              </a:spcBef>
              <a:spcAft>
                <a:spcPct val="0"/>
              </a:spcAft>
              <a:buFont typeface="Arial"/>
              <a:buChar char="•"/>
            </a:pPr>
            <a:r>
              <a:rPr lang="en-US" sz="2000" b="1">
                <a:latin typeface="Cambria"/>
                <a:ea typeface="Cambria"/>
              </a:rPr>
              <a:t>Don’t</a:t>
            </a:r>
            <a:r>
              <a:rPr lang="en-US" sz="2000">
                <a:latin typeface="Cambria"/>
                <a:ea typeface="Cambria"/>
              </a:rPr>
              <a:t> wait through prolonged drift without a structured reassessment. </a:t>
            </a:r>
          </a:p>
          <a:p>
            <a:pPr algn="l">
              <a:spcBef>
                <a:spcPct val="0"/>
              </a:spcBef>
              <a:spcAft>
                <a:spcPct val="0"/>
              </a:spcAft>
            </a:pPr>
            <a:endParaRPr lang="en-US" sz="2000" b="1">
              <a:solidFill>
                <a:schemeClr val="bg1"/>
              </a:solidFill>
              <a:latin typeface="Calibri"/>
              <a:ea typeface="Calibri"/>
              <a:cs typeface="Calibri"/>
            </a:endParaRPr>
          </a:p>
        </p:txBody>
      </p:sp>
      <p:sp>
        <p:nvSpPr>
          <p:cNvPr id="10" name="Rectangle 9">
            <a:extLst>
              <a:ext uri="{FF2B5EF4-FFF2-40B4-BE49-F238E27FC236}">
                <a16:creationId xmlns:a16="http://schemas.microsoft.com/office/drawing/2014/main" id="{9A6895EE-27E5-ED48-E579-C704786B6399}"/>
              </a:ext>
            </a:extLst>
          </p:cNvPr>
          <p:cNvSpPr/>
          <p:nvPr/>
        </p:nvSpPr>
        <p:spPr>
          <a:xfrm>
            <a:off x="0" y="-4128"/>
            <a:ext cx="12192000" cy="1271783"/>
          </a:xfrm>
          <a:prstGeom prst="rect">
            <a:avLst/>
          </a:prstGeom>
          <a:solidFill>
            <a:srgbClr val="E6F4F5"/>
          </a:solidFill>
          <a:ln>
            <a:solidFill>
              <a:srgbClr val="E6F4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6C54FA2E-9B42-8EE3-5749-262469500F70}"/>
              </a:ext>
            </a:extLst>
          </p:cNvPr>
          <p:cNvSpPr>
            <a:spLocks noGrp="1"/>
          </p:cNvSpPr>
          <p:nvPr>
            <p:ph type="title"/>
          </p:nvPr>
        </p:nvSpPr>
        <p:spPr>
          <a:xfrm>
            <a:off x="1348291" y="0"/>
            <a:ext cx="10515598" cy="1325563"/>
          </a:xfrm>
        </p:spPr>
        <p:txBody>
          <a:bodyPr/>
          <a:lstStyle/>
          <a:p>
            <a:r>
              <a:rPr lang="en-US"/>
              <a:t>The Practical “Do / Don’t” List </a:t>
            </a:r>
          </a:p>
        </p:txBody>
      </p:sp>
    </p:spTree>
    <p:extLst>
      <p:ext uri="{BB962C8B-B14F-4D97-AF65-F5344CB8AC3E}">
        <p14:creationId xmlns:p14="http://schemas.microsoft.com/office/powerpoint/2010/main" val="2786510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E71B8-66D8-0A5B-20F5-DEDF9B2E1F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4115A0-C8E9-87D8-C820-A08DB2A41B00}"/>
              </a:ext>
            </a:extLst>
          </p:cNvPr>
          <p:cNvSpPr>
            <a:spLocks noGrp="1"/>
          </p:cNvSpPr>
          <p:nvPr>
            <p:ph type="title"/>
          </p:nvPr>
        </p:nvSpPr>
        <p:spPr/>
        <p:txBody>
          <a:bodyPr/>
          <a:lstStyle/>
          <a:p>
            <a:pPr algn="ctr"/>
            <a:r>
              <a:rPr lang="en-US" dirty="0">
                <a:latin typeface="Raleway SemiBold"/>
              </a:rPr>
              <a:t>Case Conclusion</a:t>
            </a:r>
            <a:endParaRPr lang="en-US" dirty="0"/>
          </a:p>
        </p:txBody>
      </p:sp>
      <p:sp>
        <p:nvSpPr>
          <p:cNvPr id="3" name="Content Placeholder 2">
            <a:extLst>
              <a:ext uri="{FF2B5EF4-FFF2-40B4-BE49-F238E27FC236}">
                <a16:creationId xmlns:a16="http://schemas.microsoft.com/office/drawing/2014/main" id="{69411140-491C-9345-865F-95E54B322239}"/>
              </a:ext>
            </a:extLst>
          </p:cNvPr>
          <p:cNvSpPr>
            <a:spLocks noGrp="1"/>
          </p:cNvSpPr>
          <p:nvPr>
            <p:ph sz="half" idx="1"/>
          </p:nvPr>
        </p:nvSpPr>
        <p:spPr>
          <a:xfrm>
            <a:off x="2078790" y="1825625"/>
            <a:ext cx="3109495" cy="3647241"/>
          </a:xfrm>
          <a:ln>
            <a:solidFill>
              <a:schemeClr val="tx2"/>
            </a:solidFill>
          </a:ln>
        </p:spPr>
        <p:txBody>
          <a:bodyPr vert="horz" lIns="91440" tIns="45720" rIns="91440" bIns="45720" rtlCol="0" anchor="t">
            <a:normAutofit lnSpcReduction="10000"/>
          </a:bodyPr>
          <a:lstStyle/>
          <a:p>
            <a:pPr marL="0" indent="0" algn="ctr">
              <a:buNone/>
            </a:pPr>
            <a:r>
              <a:rPr lang="en-US" dirty="0">
                <a:latin typeface="Raleway SemiBold"/>
              </a:rPr>
              <a:t>Family 1</a:t>
            </a:r>
          </a:p>
          <a:p>
            <a:pPr marL="0" indent="0" algn="ctr">
              <a:buNone/>
            </a:pPr>
            <a:r>
              <a:rPr lang="en-US" sz="1800" dirty="0">
                <a:latin typeface="Raleway SemiBold"/>
              </a:rPr>
              <a:t>Children &amp; Parent continue to increase time together</a:t>
            </a:r>
          </a:p>
          <a:p>
            <a:pPr marL="0" indent="0" algn="ctr">
              <a:buNone/>
            </a:pPr>
            <a:r>
              <a:rPr lang="en-US" sz="1800" dirty="0">
                <a:latin typeface="Raleway SemiBold"/>
              </a:rPr>
              <a:t>Supervision removed</a:t>
            </a:r>
          </a:p>
          <a:p>
            <a:pPr marL="0" indent="0" algn="ctr">
              <a:buNone/>
            </a:pPr>
            <a:r>
              <a:rPr lang="en-US" sz="1800" dirty="0">
                <a:latin typeface="Raleway SemiBold"/>
              </a:rPr>
              <a:t>Coparenting work has begun</a:t>
            </a:r>
          </a:p>
          <a:p>
            <a:pPr marL="0" indent="0" algn="ctr">
              <a:buNone/>
            </a:pPr>
            <a:r>
              <a:rPr lang="en-US" sz="1800" dirty="0">
                <a:latin typeface="Raleway SemiBold"/>
              </a:rPr>
              <a:t>Collaborative meetings discussing SPP have begun</a:t>
            </a:r>
          </a:p>
          <a:p>
            <a:pPr marL="0" indent="0" algn="ctr">
              <a:buNone/>
            </a:pPr>
            <a:r>
              <a:rPr lang="en-US" sz="1800" dirty="0">
                <a:latin typeface="Raleway SemiBold"/>
              </a:rPr>
              <a:t>Trial date is set</a:t>
            </a:r>
            <a:endParaRPr lang="en-US" sz="1800" dirty="0"/>
          </a:p>
        </p:txBody>
      </p:sp>
      <p:sp>
        <p:nvSpPr>
          <p:cNvPr id="6" name="Content Placeholder 5">
            <a:extLst>
              <a:ext uri="{FF2B5EF4-FFF2-40B4-BE49-F238E27FC236}">
                <a16:creationId xmlns:a16="http://schemas.microsoft.com/office/drawing/2014/main" id="{136803B9-4266-0F64-C2D9-264C71CE3D78}"/>
              </a:ext>
            </a:extLst>
          </p:cNvPr>
          <p:cNvSpPr>
            <a:spLocks noGrp="1"/>
          </p:cNvSpPr>
          <p:nvPr>
            <p:ph sz="half" idx="2"/>
          </p:nvPr>
        </p:nvSpPr>
        <p:spPr>
          <a:xfrm>
            <a:off x="7003716" y="1825625"/>
            <a:ext cx="3109494" cy="3647241"/>
          </a:xfrm>
          <a:ln>
            <a:solidFill>
              <a:schemeClr val="tx2"/>
            </a:solidFill>
          </a:ln>
        </p:spPr>
        <p:txBody>
          <a:bodyPr vert="horz" lIns="91440" tIns="45720" rIns="91440" bIns="45720" rtlCol="0" anchor="t">
            <a:normAutofit lnSpcReduction="10000"/>
          </a:bodyPr>
          <a:lstStyle/>
          <a:p>
            <a:pPr marL="0" indent="0" algn="ctr">
              <a:buNone/>
            </a:pPr>
            <a:r>
              <a:rPr lang="en-US" dirty="0">
                <a:latin typeface="Raleway SemiBold"/>
              </a:rPr>
              <a:t>Family 2</a:t>
            </a:r>
          </a:p>
          <a:p>
            <a:pPr marL="0" indent="0" algn="ctr">
              <a:buNone/>
            </a:pPr>
            <a:r>
              <a:rPr lang="en-US" sz="1800" dirty="0">
                <a:latin typeface="Raleway SemiBold"/>
              </a:rPr>
              <a:t>Parent stopped transporting</a:t>
            </a:r>
          </a:p>
          <a:p>
            <a:pPr marL="0" indent="0" algn="ctr">
              <a:buNone/>
            </a:pPr>
            <a:r>
              <a:rPr lang="en-US" sz="1800" dirty="0">
                <a:latin typeface="Raleway SemiBold"/>
              </a:rPr>
              <a:t>Children refused contact</a:t>
            </a:r>
          </a:p>
          <a:p>
            <a:pPr marL="0" indent="0" algn="ctr">
              <a:buNone/>
            </a:pPr>
            <a:r>
              <a:rPr lang="en-US" sz="1800" dirty="0">
                <a:latin typeface="Raleway SemiBold"/>
              </a:rPr>
              <a:t>Volatile text messages begun</a:t>
            </a:r>
          </a:p>
          <a:p>
            <a:pPr marL="0" indent="0" algn="ctr">
              <a:buNone/>
            </a:pPr>
            <a:r>
              <a:rPr lang="en-US" sz="1800" dirty="0">
                <a:latin typeface="Raleway SemiBold"/>
              </a:rPr>
              <a:t>Parent cannot afford services</a:t>
            </a:r>
          </a:p>
          <a:p>
            <a:pPr marL="0" indent="0" algn="ctr">
              <a:buNone/>
            </a:pPr>
            <a:r>
              <a:rPr lang="en-US" sz="1800" dirty="0">
                <a:latin typeface="Raleway SemiBold"/>
              </a:rPr>
              <a:t>Encouraged to sign over parenting rights – losing battle</a:t>
            </a:r>
          </a:p>
          <a:p>
            <a:pPr marL="0" indent="0" algn="ctr">
              <a:buNone/>
            </a:pPr>
            <a:r>
              <a:rPr lang="en-US" sz="1800" dirty="0">
                <a:latin typeface="Raleway SemiBold"/>
              </a:rPr>
              <a:t>No court review</a:t>
            </a:r>
            <a:endParaRPr lang="en-US" sz="1800" dirty="0"/>
          </a:p>
        </p:txBody>
      </p:sp>
      <p:sp>
        <p:nvSpPr>
          <p:cNvPr id="5" name="Slide Number Placeholder 4">
            <a:extLst>
              <a:ext uri="{FF2B5EF4-FFF2-40B4-BE49-F238E27FC236}">
                <a16:creationId xmlns:a16="http://schemas.microsoft.com/office/drawing/2014/main" id="{C4306E8A-7352-BB33-EE4D-79A1B8287473}"/>
              </a:ext>
            </a:extLst>
          </p:cNvPr>
          <p:cNvSpPr>
            <a:spLocks noGrp="1"/>
          </p:cNvSpPr>
          <p:nvPr>
            <p:ph type="sldNum" sz="quarter" idx="12"/>
          </p:nvPr>
        </p:nvSpPr>
        <p:spPr/>
        <p:txBody>
          <a:bodyPr/>
          <a:lstStyle/>
          <a:p>
            <a:fld id="{33AB4013-E62A-FD47-8DF1-A95BB9F79CBE}" type="slidenum">
              <a:rPr lang="en-US" smtClean="0"/>
              <a:pPr/>
              <a:t>25</a:t>
            </a:fld>
            <a:endParaRPr lang="en-US"/>
          </a:p>
        </p:txBody>
      </p:sp>
      <p:sp>
        <p:nvSpPr>
          <p:cNvPr id="4" name="Date Placeholder 3">
            <a:extLst>
              <a:ext uri="{FF2B5EF4-FFF2-40B4-BE49-F238E27FC236}">
                <a16:creationId xmlns:a16="http://schemas.microsoft.com/office/drawing/2014/main" id="{1BA1C2C9-77C0-82A0-ECFE-18B4EC22C2DD}"/>
              </a:ext>
            </a:extLst>
          </p:cNvPr>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1784156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C2B867-F6AD-6296-ADE5-B77BC76DCE33}"/>
              </a:ext>
            </a:extLst>
          </p:cNvPr>
          <p:cNvSpPr/>
          <p:nvPr/>
        </p:nvSpPr>
        <p:spPr>
          <a:xfrm>
            <a:off x="-1030" y="3415633"/>
            <a:ext cx="12193030" cy="2146809"/>
          </a:xfrm>
          <a:prstGeom prst="rect">
            <a:avLst/>
          </a:prstGeom>
          <a:solidFill>
            <a:srgbClr val="EDE6D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5100">
              <a:solidFill>
                <a:srgbClr val="FFFFFF"/>
              </a:solidFill>
              <a:latin typeface="Raleway SemiBold"/>
            </a:endParaRPr>
          </a:p>
        </p:txBody>
      </p:sp>
      <p:sp>
        <p:nvSpPr>
          <p:cNvPr id="4" name="Rectangle 3">
            <a:extLst>
              <a:ext uri="{FF2B5EF4-FFF2-40B4-BE49-F238E27FC236}">
                <a16:creationId xmlns:a16="http://schemas.microsoft.com/office/drawing/2014/main" id="{199ED478-8AB0-9FAB-CDBD-7D6DFE293192}"/>
              </a:ext>
            </a:extLst>
          </p:cNvPr>
          <p:cNvSpPr/>
          <p:nvPr/>
        </p:nvSpPr>
        <p:spPr>
          <a:xfrm>
            <a:off x="-6684" y="1307999"/>
            <a:ext cx="12198684" cy="212230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3981BE-9D6A-DE11-9991-FA29890C2DCD}"/>
              </a:ext>
            </a:extLst>
          </p:cNvPr>
          <p:cNvSpPr>
            <a:spLocks noGrp="1"/>
          </p:cNvSpPr>
          <p:nvPr>
            <p:ph type="title"/>
          </p:nvPr>
        </p:nvSpPr>
        <p:spPr>
          <a:xfrm>
            <a:off x="0" y="0"/>
            <a:ext cx="11353796" cy="1325563"/>
          </a:xfrm>
        </p:spPr>
        <p:txBody>
          <a:bodyPr/>
          <a:lstStyle/>
          <a:p>
            <a:r>
              <a:rPr lang="en-US"/>
              <a:t> Closing: A Better Question for Every Case </a:t>
            </a:r>
          </a:p>
        </p:txBody>
      </p:sp>
      <p:sp>
        <p:nvSpPr>
          <p:cNvPr id="5" name="Slide Number Placeholder 4">
            <a:extLst>
              <a:ext uri="{FF2B5EF4-FFF2-40B4-BE49-F238E27FC236}">
                <a16:creationId xmlns:a16="http://schemas.microsoft.com/office/drawing/2014/main" id="{F92FA081-F20E-4E9C-8DD0-01D85026CEE9}"/>
              </a:ext>
            </a:extLst>
          </p:cNvPr>
          <p:cNvSpPr>
            <a:spLocks noGrp="1"/>
          </p:cNvSpPr>
          <p:nvPr>
            <p:ph type="sldNum" sz="quarter" idx="12"/>
          </p:nvPr>
        </p:nvSpPr>
        <p:spPr/>
        <p:txBody>
          <a:bodyPr/>
          <a:lstStyle/>
          <a:p>
            <a:fld id="{33AB4013-E62A-FD47-8DF1-A95BB9F79CBE}" type="slidenum">
              <a:rPr lang="en-US" smtClean="0"/>
              <a:pPr/>
              <a:t>26</a:t>
            </a:fld>
            <a:endParaRPr lang="en-US"/>
          </a:p>
        </p:txBody>
      </p:sp>
      <p:sp>
        <p:nvSpPr>
          <p:cNvPr id="6" name="Rectangle 1">
            <a:extLst>
              <a:ext uri="{FF2B5EF4-FFF2-40B4-BE49-F238E27FC236}">
                <a16:creationId xmlns:a16="http://schemas.microsoft.com/office/drawing/2014/main" id="{02A2D79C-F08E-4BD3-5349-78862407D874}"/>
              </a:ext>
            </a:extLst>
          </p:cNvPr>
          <p:cNvSpPr>
            <a:spLocks noGrp="1" noChangeArrowheads="1"/>
          </p:cNvSpPr>
          <p:nvPr>
            <p:ph idx="1"/>
          </p:nvPr>
        </p:nvSpPr>
        <p:spPr bwMode="auto">
          <a:xfrm>
            <a:off x="297566" y="1531243"/>
            <a:ext cx="10762125"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r>
              <a:rPr kumimoji="0" lang="en-US" altLang="en-US" sz="2400" b="1" i="0" u="none" strike="noStrike" cap="none" normalizeH="0" baseline="0">
                <a:ln>
                  <a:noFill/>
                </a:ln>
                <a:solidFill>
                  <a:schemeClr val="tx2"/>
                </a:solidFill>
                <a:effectLst/>
                <a:latin typeface="Calibri"/>
                <a:ea typeface="Calibri"/>
                <a:cs typeface="Calibri"/>
              </a:rPr>
              <a:t>Instead of asking:</a:t>
            </a:r>
            <a:r>
              <a:rPr kumimoji="0" lang="en-US" altLang="en-US" sz="2400" b="1" i="0" u="none" strike="noStrike" cap="none" normalizeH="0" baseline="0">
                <a:ln>
                  <a:noFill/>
                </a:ln>
                <a:solidFill>
                  <a:schemeClr val="bg1"/>
                </a:solidFill>
                <a:effectLst/>
                <a:latin typeface="Calibri"/>
                <a:ea typeface="Calibri"/>
                <a:cs typeface="Calibri"/>
              </a:rPr>
              <a:t> </a:t>
            </a:r>
            <a:r>
              <a:rPr lang="en-US" altLang="en-US" sz="2400">
                <a:solidFill>
                  <a:srgbClr val="4F81BD"/>
                </a:solidFill>
                <a:latin typeface="Calibri"/>
                <a:ea typeface="Calibri"/>
                <a:cs typeface="Calibri"/>
              </a:rPr>
              <a:t> </a:t>
            </a:r>
            <a:r>
              <a:rPr lang="en-US" altLang="en-US" sz="2400">
                <a:latin typeface="Calibri"/>
                <a:ea typeface="Calibri"/>
                <a:cs typeface="Calibri"/>
              </a:rPr>
              <a:t>"</a:t>
            </a:r>
            <a:r>
              <a:rPr kumimoji="0" lang="en-US" altLang="en-US" sz="2400" b="0" i="0" u="none" strike="noStrike" cap="none" normalizeH="0" baseline="0">
                <a:ln>
                  <a:noFill/>
                </a:ln>
                <a:effectLst/>
                <a:latin typeface="Cambria"/>
                <a:ea typeface="Cambria"/>
              </a:rPr>
              <a:t>How do we make this child reunify?”</a:t>
            </a:r>
            <a:r>
              <a:rPr kumimoji="0" lang="en-US" altLang="en-US" sz="2400" b="0" i="0" u="none" strike="noStrike" cap="none" normalizeH="0" baseline="0">
                <a:ln>
                  <a:noFill/>
                </a:ln>
                <a:effectLst/>
                <a:latin typeface="WordVisiCarriageReturn_MSFontService"/>
              </a:rPr>
              <a:t> </a:t>
            </a:r>
            <a:br>
              <a:rPr lang="en-US" altLang="en-US" sz="2400" b="0" i="0" u="none" strike="noStrike" cap="none" normalizeH="0" baseline="0">
                <a:ln>
                  <a:noFill/>
                </a:ln>
                <a:effectLst/>
                <a:latin typeface="WordVisiCarriageReturn_MSFontService"/>
              </a:rPr>
            </a:br>
            <a:r>
              <a:rPr kumimoji="0" lang="en-US" altLang="en-US" sz="2400" b="0" i="0" u="none" strike="noStrike" cap="none" normalizeH="0" baseline="0">
                <a:ln>
                  <a:noFill/>
                </a:ln>
                <a:effectLst/>
                <a:latin typeface="Cambria"/>
                <a:ea typeface="Cambria"/>
              </a:rPr>
              <a:t> </a:t>
            </a:r>
            <a:endParaRPr lang="en-US" altLang="en-US" sz="2400" b="0" i="0" u="none" strike="noStrike" cap="none" normalizeH="0" baseline="0">
              <a:ln>
                <a:noFill/>
              </a:ln>
              <a:effectLst/>
              <a:ea typeface="Cambria"/>
              <a:cs typeface="Arial" panose="020B0604020202020204" pitchFamily="34" charset="0"/>
            </a:endParaRPr>
          </a:p>
          <a:p>
            <a:pPr marL="0" indent="0">
              <a:lnSpc>
                <a:spcPct val="100000"/>
              </a:lnSpc>
              <a:buNone/>
            </a:pPr>
            <a:r>
              <a:rPr kumimoji="0" lang="en-US" altLang="en-US" sz="2400" b="1" i="0" u="none" strike="noStrike" cap="none" normalizeH="0" baseline="0">
                <a:ln>
                  <a:noFill/>
                </a:ln>
                <a:solidFill>
                  <a:schemeClr val="tx2"/>
                </a:solidFill>
                <a:effectLst/>
                <a:latin typeface="Calibri"/>
                <a:ea typeface="Calibri"/>
                <a:cs typeface="Calibri"/>
              </a:rPr>
              <a:t>Ask:</a:t>
            </a:r>
            <a:r>
              <a:rPr kumimoji="0" lang="en-US" altLang="en-US" sz="2400" b="1" i="0" u="none" strike="noStrike" cap="none" normalizeH="0" baseline="0">
                <a:ln>
                  <a:noFill/>
                </a:ln>
                <a:solidFill>
                  <a:srgbClr val="4F81BD"/>
                </a:solidFill>
                <a:effectLst/>
                <a:latin typeface="Calibri"/>
                <a:ea typeface="Calibri"/>
                <a:cs typeface="Calibri"/>
              </a:rPr>
              <a:t> </a:t>
            </a:r>
            <a:r>
              <a:rPr lang="en-US" altLang="en-US" sz="2400">
                <a:solidFill>
                  <a:srgbClr val="4F81BD"/>
                </a:solidFill>
                <a:latin typeface="Calibri"/>
                <a:ea typeface="Calibri"/>
                <a:cs typeface="Calibri"/>
              </a:rPr>
              <a:t> </a:t>
            </a:r>
            <a:r>
              <a:rPr lang="en-US" altLang="en-US" sz="2400">
                <a:latin typeface="Calibri"/>
                <a:ea typeface="Calibri"/>
                <a:cs typeface="Calibri"/>
              </a:rPr>
              <a:t>"</a:t>
            </a:r>
            <a:r>
              <a:rPr kumimoji="0" lang="en-US" altLang="en-US" sz="2400" b="0" i="0" u="none" strike="noStrike" cap="none" normalizeH="0" baseline="0">
                <a:ln>
                  <a:noFill/>
                </a:ln>
                <a:effectLst/>
                <a:latin typeface="Cambria"/>
                <a:ea typeface="Cambria"/>
              </a:rPr>
              <a:t>What does this family need—legally, clinically, and structurally—to make safe and durable relationship repair possible?”</a:t>
            </a:r>
            <a:r>
              <a:rPr kumimoji="0" lang="en-US" altLang="en-US" sz="2400" b="0" i="0" u="none" strike="noStrike" cap="none" normalizeH="0" baseline="0">
                <a:ln>
                  <a:noFill/>
                </a:ln>
                <a:effectLst/>
                <a:latin typeface="WordVisiCarriageReturn_MSFontService"/>
              </a:rPr>
              <a:t> </a:t>
            </a:r>
            <a:br>
              <a:rPr kumimoji="0" lang="en-US" altLang="en-US" sz="2000" b="0" i="0" u="none" strike="noStrike" cap="none" normalizeH="0" baseline="0">
                <a:ln>
                  <a:noFill/>
                </a:ln>
                <a:solidFill>
                  <a:schemeClr val="tx1"/>
                </a:solidFill>
                <a:effectLst/>
                <a:latin typeface="WordVisiCarriageReturn_MSFontService"/>
              </a:rPr>
            </a:br>
            <a:r>
              <a:rPr kumimoji="0" lang="en-US" altLang="en-US" sz="2000" b="0" i="0" u="none" strike="noStrike" cap="none" normalizeH="0" baseline="0">
                <a:ln>
                  <a:noFill/>
                </a:ln>
                <a:effectLst/>
                <a:latin typeface="Cambria"/>
                <a:ea typeface="Cambria"/>
              </a:rPr>
              <a:t> </a:t>
            </a:r>
            <a:endParaRPr lang="en-US" altLang="en-US" sz="2000" b="0" i="0" u="none" strike="noStrike" cap="none" normalizeH="0" baseline="0">
              <a:ln>
                <a:noFill/>
              </a:ln>
              <a:effectLst/>
              <a:ea typeface="Cambria"/>
              <a:cs typeface="Arial" panose="020B0604020202020204" pitchFamily="34" charset="0"/>
            </a:endParaRPr>
          </a:p>
          <a:p>
            <a:pPr marL="0" indent="0">
              <a:lnSpc>
                <a:spcPct val="100000"/>
              </a:lnSpc>
              <a:buNone/>
            </a:pPr>
            <a:endParaRPr lang="en-US" altLang="en-US" sz="2000">
              <a:solidFill>
                <a:srgbClr val="4F81BD"/>
              </a:solidFill>
              <a:latin typeface="Calibri"/>
              <a:ea typeface="Calibri"/>
              <a:cs typeface="Calibri"/>
            </a:endParaRPr>
          </a:p>
          <a:p>
            <a:pPr marL="0" marR="0" lvl="0" indent="0" algn="l" defTabSz="914400">
              <a:lnSpc>
                <a:spcPct val="100000"/>
              </a:lnSpc>
              <a:spcBef>
                <a:spcPct val="0"/>
              </a:spcBef>
              <a:spcAft>
                <a:spcPct val="0"/>
              </a:spcAft>
              <a:buClrTx/>
              <a:buSzTx/>
              <a:buFont typeface="Arial" panose="020B0604020202020204" pitchFamily="34" charset="0"/>
              <a:buNone/>
              <a:tabLst/>
            </a:pPr>
            <a:r>
              <a:rPr kumimoji="0" lang="en-US" altLang="en-US" b="1" i="0" u="none" strike="noStrike" cap="none" normalizeH="0" baseline="0">
                <a:ln>
                  <a:noFill/>
                </a:ln>
                <a:solidFill>
                  <a:schemeClr val="tx2"/>
                </a:solidFill>
                <a:effectLst/>
                <a:latin typeface="Calibri"/>
                <a:ea typeface="Calibri"/>
                <a:cs typeface="Calibri"/>
              </a:rPr>
              <a:t>Three closing takeaways</a:t>
            </a:r>
            <a:r>
              <a:rPr kumimoji="0" lang="en-US" altLang="en-US" b="1" i="0" u="none" strike="noStrike" cap="none" normalizeH="0" baseline="0">
                <a:ln>
                  <a:noFill/>
                </a:ln>
                <a:solidFill>
                  <a:srgbClr val="4F81BD"/>
                </a:solidFill>
                <a:effectLst/>
                <a:latin typeface="Calibri"/>
                <a:ea typeface="Calibri"/>
                <a:cs typeface="Calibri"/>
              </a:rPr>
              <a:t> </a:t>
            </a:r>
            <a:endParaRPr lang="en-US" altLang="en-US" i="0" u="none" strike="noStrike" cap="none" normalizeH="0" baseline="0">
              <a:ln>
                <a:noFill/>
              </a:ln>
              <a:solidFill>
                <a:srgbClr val="4F81BD"/>
              </a:solidFill>
              <a:effectLst/>
              <a:latin typeface="Calibri"/>
              <a:ea typeface="Calibri"/>
              <a:cs typeface="Calibri"/>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000" b="1" i="0" u="none" strike="noStrike" cap="none" normalizeH="0" baseline="0">
                <a:ln>
                  <a:noFill/>
                </a:ln>
                <a:solidFill>
                  <a:schemeClr val="tx1"/>
                </a:solidFill>
                <a:effectLst/>
                <a:latin typeface="Cambria" panose="02040503050406030204" pitchFamily="18" charset="0"/>
              </a:rPr>
              <a:t>Formulate broadly; label cautiously.</a:t>
            </a:r>
            <a:r>
              <a:rPr kumimoji="0" lang="en-US" altLang="en-US" sz="2000" b="0" i="0" u="none" strike="noStrike" cap="none" normalizeH="0" baseline="0">
                <a:ln>
                  <a:noFill/>
                </a:ln>
                <a:solidFill>
                  <a:schemeClr val="tx1"/>
                </a:solidFill>
                <a:effectLst/>
                <a:latin typeface="Cambria" panose="02040503050406030204" pitchFamily="18" charset="0"/>
              </a:rPr>
              <a:t> </a:t>
            </a:r>
            <a:endParaRPr kumimoji="0" lang="en-US" altLang="en-US" sz="20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000" b="1" i="0" u="none" strike="noStrike" cap="none" normalizeH="0" baseline="0">
                <a:ln>
                  <a:noFill/>
                </a:ln>
                <a:solidFill>
                  <a:schemeClr val="tx1"/>
                </a:solidFill>
                <a:effectLst/>
                <a:latin typeface="Cambria" panose="02040503050406030204" pitchFamily="18" charset="0"/>
              </a:rPr>
              <a:t>Sequence safety, stabilization, and skill-building before expecting durable contact.</a:t>
            </a:r>
            <a:r>
              <a:rPr kumimoji="0" lang="en-US" altLang="en-US" sz="2000" b="0" i="0" u="none" strike="noStrike" cap="none" normalizeH="0" baseline="0">
                <a:ln>
                  <a:noFill/>
                </a:ln>
                <a:solidFill>
                  <a:schemeClr val="tx1"/>
                </a:solidFill>
                <a:effectLst/>
                <a:latin typeface="Cambria" panose="02040503050406030204" pitchFamily="18" charset="0"/>
              </a:rPr>
              <a:t> </a:t>
            </a:r>
            <a:endParaRPr kumimoji="0" lang="en-US" altLang="en-US" sz="20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000" b="1" i="0" u="none" strike="noStrike" cap="none" normalizeH="0" baseline="0">
                <a:ln>
                  <a:noFill/>
                </a:ln>
                <a:solidFill>
                  <a:schemeClr val="tx1"/>
                </a:solidFill>
                <a:effectLst/>
                <a:latin typeface="Cambria" panose="02040503050406030204" pitchFamily="18" charset="0"/>
              </a:rPr>
              <a:t>Use clear orders, coordinated roles, parallel parent work, and early review to prevent predictable failure.</a:t>
            </a:r>
            <a:r>
              <a:rPr kumimoji="0" lang="en-US" altLang="en-US" sz="2000" b="0" i="0" u="none" strike="noStrike" cap="none" normalizeH="0" baseline="0">
                <a:ln>
                  <a:noFill/>
                </a:ln>
                <a:solidFill>
                  <a:schemeClr val="tx1"/>
                </a:solidFill>
                <a:effectLst/>
                <a:latin typeface="Cambria" panose="02040503050406030204" pitchFamily="18" charset="0"/>
              </a:rPr>
              <a:t> </a:t>
            </a:r>
            <a:endParaRPr kumimoji="0" lang="en-US" altLang="en-US" sz="20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92512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D94FA-D17A-4AA1-4306-631E6DFD0E51}"/>
              </a:ext>
            </a:extLst>
          </p:cNvPr>
          <p:cNvSpPr>
            <a:spLocks noGrp="1"/>
          </p:cNvSpPr>
          <p:nvPr>
            <p:ph type="title"/>
          </p:nvPr>
        </p:nvSpPr>
        <p:spPr/>
        <p:txBody>
          <a:bodyPr/>
          <a:lstStyle/>
          <a:p>
            <a:r>
              <a:rPr lang="en-US"/>
              <a:t>Selected Resources </a:t>
            </a:r>
          </a:p>
        </p:txBody>
      </p:sp>
      <p:sp>
        <p:nvSpPr>
          <p:cNvPr id="5" name="Slide Number Placeholder 4">
            <a:extLst>
              <a:ext uri="{FF2B5EF4-FFF2-40B4-BE49-F238E27FC236}">
                <a16:creationId xmlns:a16="http://schemas.microsoft.com/office/drawing/2014/main" id="{E37D49B4-3096-77A1-BBEB-1D23225411AB}"/>
              </a:ext>
            </a:extLst>
          </p:cNvPr>
          <p:cNvSpPr>
            <a:spLocks noGrp="1"/>
          </p:cNvSpPr>
          <p:nvPr>
            <p:ph type="sldNum" sz="quarter" idx="12"/>
          </p:nvPr>
        </p:nvSpPr>
        <p:spPr/>
        <p:txBody>
          <a:bodyPr/>
          <a:lstStyle/>
          <a:p>
            <a:fld id="{33AB4013-E62A-FD47-8DF1-A95BB9F79CBE}" type="slidenum">
              <a:rPr lang="en-US" smtClean="0"/>
              <a:pPr/>
              <a:t>27</a:t>
            </a:fld>
            <a:endParaRPr lang="en-US"/>
          </a:p>
        </p:txBody>
      </p:sp>
      <p:sp>
        <p:nvSpPr>
          <p:cNvPr id="6" name="Rectangle 1">
            <a:extLst>
              <a:ext uri="{FF2B5EF4-FFF2-40B4-BE49-F238E27FC236}">
                <a16:creationId xmlns:a16="http://schemas.microsoft.com/office/drawing/2014/main" id="{C7BF0F9D-6E9E-5A58-3FD9-A51783B75438}"/>
              </a:ext>
            </a:extLst>
          </p:cNvPr>
          <p:cNvSpPr>
            <a:spLocks noGrp="1" noChangeArrowheads="1"/>
          </p:cNvSpPr>
          <p:nvPr>
            <p:ph idx="1"/>
          </p:nvPr>
        </p:nvSpPr>
        <p:spPr bwMode="auto">
          <a:xfrm>
            <a:off x="838199" y="2868277"/>
            <a:ext cx="8442696"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a:ln>
                <a:noFill/>
              </a:ln>
              <a:solidFill>
                <a:schemeClr val="tx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sng" strike="noStrike" cap="none" normalizeH="0" baseline="0">
                <a:ln>
                  <a:noFill/>
                </a:ln>
                <a:solidFill>
                  <a:srgbClr val="0563C1"/>
                </a:solidFill>
                <a:effectLst/>
                <a:latin typeface="Cambria" panose="02040503050406030204" pitchFamily="18" charset="0"/>
                <a:hlinkClick r:id="rId3"/>
              </a:rPr>
              <a:t>AFCC and NCJFCJ Joint Statement on Parent-Child Contact Problems</a:t>
            </a:r>
            <a:r>
              <a:rPr kumimoji="0" lang="en-US" altLang="en-US" sz="2000" b="0" i="0" u="none" strike="noStrike" cap="none" normalizeH="0" baseline="0">
                <a:ln>
                  <a:noFill/>
                </a:ln>
                <a:solidFill>
                  <a:schemeClr val="tx1"/>
                </a:solidFill>
                <a:effectLst/>
                <a:latin typeface="Cambria" panose="02040503050406030204" pitchFamily="18" charset="0"/>
              </a:rPr>
              <a:t> </a:t>
            </a:r>
            <a:endParaRPr kumimoji="0" lang="en-US" altLang="en-US" sz="20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sng" strike="noStrike" cap="none" normalizeH="0" baseline="0">
                <a:ln>
                  <a:noFill/>
                </a:ln>
                <a:solidFill>
                  <a:srgbClr val="0563C1"/>
                </a:solidFill>
                <a:effectLst/>
                <a:latin typeface="Cambria" panose="02040503050406030204" pitchFamily="18" charset="0"/>
                <a:hlinkClick r:id="rId4"/>
              </a:rPr>
              <a:t>AFCC Guidelines for Court-Involved Therapy</a:t>
            </a:r>
            <a:r>
              <a:rPr kumimoji="0" lang="en-US" altLang="en-US" sz="2000" b="0" i="0" u="none" strike="noStrike" cap="none" normalizeH="0" baseline="0">
                <a:ln>
                  <a:noFill/>
                </a:ln>
                <a:solidFill>
                  <a:schemeClr val="tx1"/>
                </a:solidFill>
                <a:effectLst/>
                <a:latin typeface="Cambria" panose="02040503050406030204" pitchFamily="18" charset="0"/>
              </a:rPr>
              <a:t> </a:t>
            </a:r>
            <a:endParaRPr kumimoji="0" lang="en-US" altLang="en-US" sz="20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sng" strike="noStrike" cap="none" normalizeH="0" baseline="0">
                <a:ln>
                  <a:noFill/>
                </a:ln>
                <a:solidFill>
                  <a:srgbClr val="0563C1"/>
                </a:solidFill>
                <a:effectLst/>
                <a:latin typeface="Cambria" panose="02040503050406030204" pitchFamily="18" charset="0"/>
                <a:hlinkClick r:id="rId5"/>
              </a:rPr>
              <a:t>Singh &amp; Mader, “Reunification, Reconsidered” (2025)</a:t>
            </a:r>
            <a:r>
              <a:rPr kumimoji="0" lang="en-US" altLang="en-US" sz="2000" b="0" i="0" u="none" strike="noStrike" cap="none" normalizeH="0" baseline="0">
                <a:ln>
                  <a:noFill/>
                </a:ln>
                <a:solidFill>
                  <a:schemeClr val="tx1"/>
                </a:solidFill>
                <a:effectLst/>
                <a:latin typeface="Cambria" panose="02040503050406030204" pitchFamily="18" charset="0"/>
              </a:rPr>
              <a:t> </a:t>
            </a:r>
            <a:endParaRPr kumimoji="0" lang="en-US" altLang="en-US" sz="20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sng" strike="noStrike" cap="none" normalizeH="0" baseline="0">
                <a:ln>
                  <a:noFill/>
                </a:ln>
                <a:solidFill>
                  <a:srgbClr val="0563C1"/>
                </a:solidFill>
                <a:effectLst/>
                <a:latin typeface="Cambria" panose="02040503050406030204" pitchFamily="18" charset="0"/>
                <a:hlinkClick r:id="rId6"/>
              </a:rPr>
              <a:t>Smith, “Family-Based Therapy for Parent-Child Reunification” (2016)</a:t>
            </a:r>
            <a:r>
              <a:rPr kumimoji="0" lang="en-US" altLang="en-US" sz="2000" b="0" i="0" u="none" strike="noStrike" cap="none" normalizeH="0" baseline="0">
                <a:ln>
                  <a:noFill/>
                </a:ln>
                <a:solidFill>
                  <a:schemeClr val="tx1"/>
                </a:solidFill>
                <a:effectLst/>
                <a:latin typeface="Cambria" panose="02040503050406030204" pitchFamily="18" charset="0"/>
              </a:rPr>
              <a:t> </a:t>
            </a:r>
            <a:endParaRPr kumimoji="0" lang="en-US" altLang="en-US" sz="20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sng" strike="noStrike" cap="none" normalizeH="0" baseline="0">
                <a:ln>
                  <a:noFill/>
                </a:ln>
                <a:solidFill>
                  <a:srgbClr val="0563C1"/>
                </a:solidFill>
                <a:effectLst/>
                <a:latin typeface="Cambria" panose="02040503050406030204" pitchFamily="18" charset="0"/>
                <a:hlinkClick r:id="rId7"/>
              </a:rPr>
              <a:t>Cabrera et al., “Parent Engagement and Reunification,” meta-analysis (2019)</a:t>
            </a:r>
            <a:r>
              <a:rPr kumimoji="0" lang="en-US" altLang="en-US" sz="2000" b="0" i="0" u="none" strike="noStrike" cap="none" normalizeH="0" baseline="0">
                <a:ln>
                  <a:noFill/>
                </a:ln>
                <a:solidFill>
                  <a:schemeClr val="tx1"/>
                </a:solidFill>
                <a:effectLst/>
                <a:latin typeface="Cambria" panose="02040503050406030204" pitchFamily="18" charset="0"/>
              </a:rPr>
              <a:t> </a:t>
            </a:r>
            <a:endParaRPr kumimoji="0" lang="en-US" altLang="en-US" sz="20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sng" strike="noStrike" cap="none" normalizeH="0" baseline="0">
                <a:ln>
                  <a:noFill/>
                </a:ln>
                <a:solidFill>
                  <a:srgbClr val="0563C1"/>
                </a:solidFill>
                <a:effectLst/>
                <a:latin typeface="Cambria" panose="02040503050406030204" pitchFamily="18" charset="0"/>
                <a:hlinkClick r:id="rId8"/>
              </a:rPr>
              <a:t>Contact Refusal by Children Following Acrimonious Separation (2012)</a:t>
            </a:r>
            <a:r>
              <a:rPr kumimoji="0" lang="en-US" altLang="en-US" sz="2000" b="0" i="0" u="none" strike="noStrike" cap="none" normalizeH="0" baseline="0">
                <a:ln>
                  <a:noFill/>
                </a:ln>
                <a:solidFill>
                  <a:schemeClr val="tx1"/>
                </a:solidFill>
                <a:effectLst/>
                <a:latin typeface="Cambria" panose="02040503050406030204" pitchFamily="18" charset="0"/>
              </a:rPr>
              <a:t> </a:t>
            </a:r>
            <a:endParaRPr kumimoji="0" lang="en-US" altLang="en-US" sz="2000" b="0" i="0" u="none" strike="noStrike" cap="none" normalizeH="0" baseline="0">
              <a:ln>
                <a:noFill/>
              </a:ln>
              <a:solidFill>
                <a:schemeClr val="tx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a:ln>
                <a:noFill/>
              </a:ln>
              <a:solidFill>
                <a:schemeClr val="tx1"/>
              </a:solidFill>
              <a:effectLst/>
            </a:endParaRPr>
          </a:p>
        </p:txBody>
      </p:sp>
    </p:spTree>
    <p:extLst>
      <p:ext uri="{BB962C8B-B14F-4D97-AF65-F5344CB8AC3E}">
        <p14:creationId xmlns:p14="http://schemas.microsoft.com/office/powerpoint/2010/main" val="465477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F1728"/>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A723899-8A60-884F-B9F0-B21C4F1AA7FB}"/>
              </a:ext>
            </a:extLst>
          </p:cNvPr>
          <p:cNvSpPr>
            <a:spLocks noGrp="1"/>
          </p:cNvSpPr>
          <p:nvPr>
            <p:ph type="dt" sz="half" idx="10"/>
          </p:nvPr>
        </p:nvSpPr>
        <p:spPr/>
        <p:txBody>
          <a:bodyPr/>
          <a:lstStyle/>
          <a:p>
            <a:endParaRPr lang="en-US">
              <a:solidFill>
                <a:schemeClr val="bg1"/>
              </a:solidFill>
            </a:endParaRPr>
          </a:p>
        </p:txBody>
      </p:sp>
      <p:sp>
        <p:nvSpPr>
          <p:cNvPr id="5" name="Slide Number Placeholder 4">
            <a:extLst>
              <a:ext uri="{FF2B5EF4-FFF2-40B4-BE49-F238E27FC236}">
                <a16:creationId xmlns:a16="http://schemas.microsoft.com/office/drawing/2014/main" id="{55E18E5C-9040-8843-9DB2-B861D21A100D}"/>
              </a:ext>
            </a:extLst>
          </p:cNvPr>
          <p:cNvSpPr>
            <a:spLocks noGrp="1"/>
          </p:cNvSpPr>
          <p:nvPr>
            <p:ph type="sldNum" sz="quarter" idx="12"/>
          </p:nvPr>
        </p:nvSpPr>
        <p:spPr/>
        <p:txBody>
          <a:bodyPr/>
          <a:lstStyle/>
          <a:p>
            <a:fld id="{33AB4013-E62A-FD47-8DF1-A95BB9F79CBE}" type="slidenum">
              <a:rPr lang="en-US" smtClean="0">
                <a:solidFill>
                  <a:schemeClr val="bg1"/>
                </a:solidFill>
              </a:rPr>
              <a:pPr/>
              <a:t>28</a:t>
            </a:fld>
            <a:endParaRPr lang="en-US">
              <a:solidFill>
                <a:schemeClr val="bg1"/>
              </a:solidFill>
            </a:endParaRPr>
          </a:p>
        </p:txBody>
      </p:sp>
      <p:sp>
        <p:nvSpPr>
          <p:cNvPr id="12" name="Title 1">
            <a:extLst>
              <a:ext uri="{FF2B5EF4-FFF2-40B4-BE49-F238E27FC236}">
                <a16:creationId xmlns:a16="http://schemas.microsoft.com/office/drawing/2014/main" id="{A84CD0C7-10DD-0E40-9918-ED28103DFA1F}"/>
              </a:ext>
            </a:extLst>
          </p:cNvPr>
          <p:cNvSpPr txBox="1">
            <a:spLocks/>
          </p:cNvSpPr>
          <p:nvPr/>
        </p:nvSpPr>
        <p:spPr>
          <a:xfrm>
            <a:off x="2329512" y="1706710"/>
            <a:ext cx="7837773" cy="3185412"/>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lnSpc>
                <a:spcPts val="2500"/>
              </a:lnSpc>
            </a:pPr>
            <a:r>
              <a:rPr lang="en-US" sz="3600" u="sng" spc="300">
                <a:solidFill>
                  <a:schemeClr val="bg1"/>
                </a:solidFill>
                <a:latin typeface="+mn-lt"/>
                <a:hlinkClick r:id="rId2">
                  <a:extLst>
                    <a:ext uri="{A12FA001-AC4F-418D-AE19-62706E023703}">
                      <ahyp:hlinkClr xmlns:ahyp="http://schemas.microsoft.com/office/drawing/2018/hyperlinkcolor" val="tx"/>
                    </a:ext>
                  </a:extLst>
                </a:hlinkClick>
              </a:rPr>
              <a:t>www.passcodetoparenting.com</a:t>
            </a:r>
            <a:br>
              <a:rPr lang="en-US" sz="3600" u="sng" spc="300">
                <a:solidFill>
                  <a:schemeClr val="bg1"/>
                </a:solidFill>
                <a:latin typeface="+mn-lt"/>
              </a:rPr>
            </a:br>
            <a:br>
              <a:rPr lang="en-US" sz="3600" u="sng" spc="300">
                <a:solidFill>
                  <a:schemeClr val="bg1"/>
                </a:solidFill>
                <a:latin typeface="+mn-lt"/>
              </a:rPr>
            </a:br>
            <a:r>
              <a:rPr lang="en-US" sz="2800" spc="300">
                <a:solidFill>
                  <a:schemeClr val="tx2">
                    <a:lumMod val="60000"/>
                    <a:lumOff val="40000"/>
                  </a:schemeClr>
                </a:solidFill>
                <a:latin typeface="+mn-lt"/>
                <a:hlinkClick r:id="rId3">
                  <a:extLst>
                    <a:ext uri="{A12FA001-AC4F-418D-AE19-62706E023703}">
                      <ahyp:hlinkClr xmlns:ahyp="http://schemas.microsoft.com/office/drawing/2018/hyperlinkcolor" val="tx"/>
                    </a:ext>
                  </a:extLst>
                </a:hlinkClick>
              </a:rPr>
              <a:t>petakerr@passcodetoparenting.com</a:t>
            </a:r>
            <a:endParaRPr lang="en-US" sz="2800" spc="300">
              <a:solidFill>
                <a:schemeClr val="tx2">
                  <a:lumMod val="60000"/>
                  <a:lumOff val="40000"/>
                </a:schemeClr>
              </a:solidFill>
              <a:latin typeface="+mn-lt"/>
            </a:endParaRPr>
          </a:p>
          <a:p>
            <a:pPr algn="ctr">
              <a:lnSpc>
                <a:spcPts val="2500"/>
              </a:lnSpc>
            </a:pPr>
            <a:r>
              <a:rPr lang="en-US" sz="2800" u="sng" spc="300" err="1">
                <a:solidFill>
                  <a:schemeClr val="tx2">
                    <a:lumMod val="60000"/>
                    <a:lumOff val="40000"/>
                  </a:schemeClr>
                </a:solidFill>
                <a:latin typeface="+mn-lt"/>
              </a:rPr>
              <a:t>kaitlinkushan@passcodetoparenting.com</a:t>
            </a:r>
            <a:br>
              <a:rPr lang="en-US" sz="3600" u="sng" spc="300">
                <a:solidFill>
                  <a:schemeClr val="bg1"/>
                </a:solidFill>
              </a:rPr>
            </a:br>
            <a:endParaRPr lang="en-US" sz="4800" u="sng" spc="300">
              <a:solidFill>
                <a:schemeClr val="bg1"/>
              </a:solidFill>
            </a:endParaRPr>
          </a:p>
        </p:txBody>
      </p:sp>
      <p:pic>
        <p:nvPicPr>
          <p:cNvPr id="13" name="Picture 12">
            <a:extLst>
              <a:ext uri="{FF2B5EF4-FFF2-40B4-BE49-F238E27FC236}">
                <a16:creationId xmlns:a16="http://schemas.microsoft.com/office/drawing/2014/main" id="{59A76D6F-2F27-5448-A357-F4EE7DA2347B}"/>
              </a:ext>
            </a:extLst>
          </p:cNvPr>
          <p:cNvPicPr>
            <a:picLocks noChangeAspect="1"/>
          </p:cNvPicPr>
          <p:nvPr/>
        </p:nvPicPr>
        <p:blipFill>
          <a:blip r:embed="rId4"/>
          <a:srcRect/>
          <a:stretch/>
        </p:blipFill>
        <p:spPr>
          <a:xfrm>
            <a:off x="4865748" y="3869918"/>
            <a:ext cx="2460502" cy="1624314"/>
          </a:xfrm>
          <a:prstGeom prst="rect">
            <a:avLst/>
          </a:prstGeom>
        </p:spPr>
      </p:pic>
      <p:sp>
        <p:nvSpPr>
          <p:cNvPr id="2" name="Title 1">
            <a:extLst>
              <a:ext uri="{FF2B5EF4-FFF2-40B4-BE49-F238E27FC236}">
                <a16:creationId xmlns:a16="http://schemas.microsoft.com/office/drawing/2014/main" id="{C54F73E7-DDB8-4DE9-EE6F-E6FB1AB37BC7}"/>
              </a:ext>
            </a:extLst>
          </p:cNvPr>
          <p:cNvSpPr txBox="1">
            <a:spLocks/>
          </p:cNvSpPr>
          <p:nvPr/>
        </p:nvSpPr>
        <p:spPr>
          <a:xfrm>
            <a:off x="2329513" y="836907"/>
            <a:ext cx="7837773" cy="1892006"/>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lnSpc>
                <a:spcPct val="100000"/>
              </a:lnSpc>
            </a:pPr>
            <a:r>
              <a:rPr lang="en-US" sz="7200" spc="300">
                <a:solidFill>
                  <a:schemeClr val="bg1"/>
                </a:solidFill>
              </a:rPr>
              <a:t>THANK YOU</a:t>
            </a:r>
            <a:endParaRPr lang="en-US" sz="4800" u="sng" spc="300">
              <a:solidFill>
                <a:schemeClr val="bg1"/>
              </a:solidFill>
            </a:endParaRPr>
          </a:p>
        </p:txBody>
      </p:sp>
    </p:spTree>
    <p:extLst>
      <p:ext uri="{BB962C8B-B14F-4D97-AF65-F5344CB8AC3E}">
        <p14:creationId xmlns:p14="http://schemas.microsoft.com/office/powerpoint/2010/main" val="3538335243"/>
      </p:ext>
    </p:extLst>
  </p:cSld>
  <p:clrMapOvr>
    <a:masterClrMapping/>
  </p:clrMapOvr>
</p:sld>
</file>

<file path=ppt/theme/theme1.xml><?xml version="1.0" encoding="utf-8"?>
<a:theme xmlns:a="http://schemas.openxmlformats.org/drawingml/2006/main" name="Office Theme">
  <a:themeElements>
    <a:clrScheme name="Passcode">
      <a:dk1>
        <a:srgbClr val="000000"/>
      </a:dk1>
      <a:lt1>
        <a:srgbClr val="FFFFFF"/>
      </a:lt1>
      <a:dk2>
        <a:srgbClr val="123A60"/>
      </a:dk2>
      <a:lt2>
        <a:srgbClr val="E7E6E6"/>
      </a:lt2>
      <a:accent1>
        <a:srgbClr val="123A60"/>
      </a:accent1>
      <a:accent2>
        <a:srgbClr val="0E1626"/>
      </a:accent2>
      <a:accent3>
        <a:srgbClr val="C2DADC"/>
      </a:accent3>
      <a:accent4>
        <a:srgbClr val="EAC1B9"/>
      </a:accent4>
      <a:accent5>
        <a:srgbClr val="B08464"/>
      </a:accent5>
      <a:accent6>
        <a:srgbClr val="FEFFFF"/>
      </a:accent6>
      <a:hlink>
        <a:srgbClr val="0563C1"/>
      </a:hlink>
      <a:folHlink>
        <a:srgbClr val="A9A9A9"/>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60</TotalTime>
  <Words>9259</Words>
  <Application>Microsoft Macintosh PowerPoint</Application>
  <PresentationFormat>Widescreen</PresentationFormat>
  <Paragraphs>449</Paragraphs>
  <Slides>28</Slides>
  <Notes>25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28</vt:i4>
      </vt:variant>
    </vt:vector>
  </HeadingPairs>
  <TitlesOfParts>
    <vt:vector size="43" baseType="lpstr">
      <vt:lpstr>Aptos</vt:lpstr>
      <vt:lpstr>Arial</vt:lpstr>
      <vt:lpstr>Arial,Sans-Serif</vt:lpstr>
      <vt:lpstr>Calibri</vt:lpstr>
      <vt:lpstr>Cambria</vt:lpstr>
      <vt:lpstr>Courier New</vt:lpstr>
      <vt:lpstr>Gill Sans MT</vt:lpstr>
      <vt:lpstr>Raleway</vt:lpstr>
      <vt:lpstr>Raleway Medium</vt:lpstr>
      <vt:lpstr>Raleway SemiBold</vt:lpstr>
      <vt:lpstr>Segoe UI</vt:lpstr>
      <vt:lpstr>verdana</vt:lpstr>
      <vt:lpstr>Wingdings</vt:lpstr>
      <vt:lpstr>WordVisiCarriageReturn_MSFontService</vt:lpstr>
      <vt:lpstr>Office Theme</vt:lpstr>
      <vt:lpstr>Why Reunification Often Fails  Practical Strategies to Improve Outcomes for Children and Families   A systems-focused discussion for family-law judges and lawyers  </vt:lpstr>
      <vt:lpstr>Important Framing “Reunification” is not a diagnosis—and it is not a one-size-fits-all remedy </vt:lpstr>
      <vt:lpstr>PowerPoint Presentation</vt:lpstr>
      <vt:lpstr>The Central Proposition  </vt:lpstr>
      <vt:lpstr>Case Introduction</vt:lpstr>
      <vt:lpstr>Why Reunification Fails: Six Predictable Failure Points </vt:lpstr>
      <vt:lpstr>Misformulation:  The “Single Story” Problem </vt:lpstr>
      <vt:lpstr>Safety and Trauma: “Do No Further Harm” Is Operational</vt:lpstr>
      <vt:lpstr>Practice point: substantiated findings, unsubstantiated allegations, and clinical caution  </vt:lpstr>
      <vt:lpstr>The Readiness Gap </vt:lpstr>
      <vt:lpstr>A Better  Referral Question</vt:lpstr>
      <vt:lpstr>Pre-Decree Strategy: Build the Foundation Before the Final Order </vt:lpstr>
      <vt:lpstr>Case Update</vt:lpstr>
      <vt:lpstr>Post-Decree Strategy: Treat  Entrenchment as a System Emergency </vt:lpstr>
      <vt:lpstr>Select a Qualified  Reunification  Interventionist</vt:lpstr>
      <vt:lpstr>Why call it an intervention rather than simply “therapy”?  </vt:lpstr>
      <vt:lpstr>The Court Order Is Part of the Intervention </vt:lpstr>
      <vt:lpstr>Model Components for a  Reunification Referral/Order </vt:lpstr>
      <vt:lpstr>The Lawyer’s Role: Advocate Without Escalating the Child’s Burden </vt:lpstr>
      <vt:lpstr>Parallel Parent Work: The Often-Missing Intervention </vt:lpstr>
      <vt:lpstr>Measure Progress Without  Setting the Family Up to Fail </vt:lpstr>
      <vt:lpstr>PowerPoint Presentation</vt:lpstr>
      <vt:lpstr> Delay Has a Cost </vt:lpstr>
      <vt:lpstr>The Practical “Do / Don’t” List </vt:lpstr>
      <vt:lpstr>Case Conclusion</vt:lpstr>
      <vt:lpstr> Closing: A Better Question for Every Case </vt:lpstr>
      <vt:lpstr>Selected Resources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title</dc:title>
  <dc:creator>Melonie Mottice</dc:creator>
  <cp:lastModifiedBy>Peta Kerr</cp:lastModifiedBy>
  <cp:revision>36</cp:revision>
  <dcterms:created xsi:type="dcterms:W3CDTF">2022-03-14T14:10:34Z</dcterms:created>
  <dcterms:modified xsi:type="dcterms:W3CDTF">2026-10-02T14:43:28Z</dcterms:modified>
</cp:coreProperties>
</file>